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428" r:id="rId3"/>
    <p:sldId id="264" r:id="rId4"/>
    <p:sldId id="279" r:id="rId5"/>
    <p:sldId id="269" r:id="rId6"/>
    <p:sldId id="270" r:id="rId7"/>
    <p:sldId id="282" r:id="rId8"/>
    <p:sldId id="272" r:id="rId9"/>
    <p:sldId id="284" r:id="rId10"/>
    <p:sldId id="285" r:id="rId11"/>
    <p:sldId id="275" r:id="rId12"/>
    <p:sldId id="287" r:id="rId13"/>
    <p:sldId id="288" r:id="rId14"/>
    <p:sldId id="278" r:id="rId15"/>
    <p:sldId id="257" r:id="rId16"/>
    <p:sldId id="280" r:id="rId17"/>
    <p:sldId id="281" r:id="rId18"/>
    <p:sldId id="271" r:id="rId19"/>
    <p:sldId id="283" r:id="rId20"/>
    <p:sldId id="273" r:id="rId21"/>
    <p:sldId id="274" r:id="rId22"/>
    <p:sldId id="286" r:id="rId23"/>
    <p:sldId id="276" r:id="rId24"/>
    <p:sldId id="277" r:id="rId25"/>
    <p:sldId id="289" r:id="rId26"/>
    <p:sldId id="292" r:id="rId27"/>
    <p:sldId id="293" r:id="rId28"/>
    <p:sldId id="304" r:id="rId29"/>
    <p:sldId id="298" r:id="rId30"/>
    <p:sldId id="297" r:id="rId31"/>
    <p:sldId id="307" r:id="rId32"/>
    <p:sldId id="301" r:id="rId33"/>
    <p:sldId id="300" r:id="rId34"/>
    <p:sldId id="310" r:id="rId35"/>
    <p:sldId id="299" r:id="rId36"/>
    <p:sldId id="290" r:id="rId37"/>
    <p:sldId id="302" r:id="rId38"/>
    <p:sldId id="303" r:id="rId39"/>
    <p:sldId id="294" r:id="rId40"/>
    <p:sldId id="305" r:id="rId41"/>
    <p:sldId id="306" r:id="rId42"/>
    <p:sldId id="296" r:id="rId43"/>
    <p:sldId id="308" r:id="rId44"/>
    <p:sldId id="309" r:id="rId45"/>
    <p:sldId id="295" r:id="rId46"/>
    <p:sldId id="311" r:id="rId47"/>
    <p:sldId id="312" r:id="rId48"/>
    <p:sldId id="314" r:id="rId49"/>
    <p:sldId id="315" r:id="rId50"/>
    <p:sldId id="326" r:id="rId51"/>
    <p:sldId id="327" r:id="rId52"/>
    <p:sldId id="318" r:id="rId53"/>
    <p:sldId id="319" r:id="rId54"/>
    <p:sldId id="330" r:id="rId55"/>
    <p:sldId id="321" r:id="rId56"/>
    <p:sldId id="332" r:id="rId57"/>
    <p:sldId id="323" r:id="rId58"/>
    <p:sldId id="313" r:id="rId59"/>
    <p:sldId id="324" r:id="rId60"/>
    <p:sldId id="325" r:id="rId61"/>
    <p:sldId id="316" r:id="rId62"/>
    <p:sldId id="317" r:id="rId63"/>
    <p:sldId id="328" r:id="rId64"/>
    <p:sldId id="329" r:id="rId65"/>
    <p:sldId id="320" r:id="rId66"/>
    <p:sldId id="333" r:id="rId67"/>
    <p:sldId id="334" r:id="rId68"/>
    <p:sldId id="335" r:id="rId69"/>
    <p:sldId id="336" r:id="rId70"/>
    <p:sldId id="338" r:id="rId71"/>
    <p:sldId id="340" r:id="rId72"/>
    <p:sldId id="351" r:id="rId73"/>
    <p:sldId id="352" r:id="rId74"/>
    <p:sldId id="343" r:id="rId75"/>
    <p:sldId id="344" r:id="rId76"/>
    <p:sldId id="345" r:id="rId77"/>
    <p:sldId id="356" r:id="rId78"/>
    <p:sldId id="347" r:id="rId79"/>
    <p:sldId id="358" r:id="rId80"/>
    <p:sldId id="337" r:id="rId81"/>
    <p:sldId id="349" r:id="rId82"/>
    <p:sldId id="350" r:id="rId83"/>
    <p:sldId id="341" r:id="rId84"/>
    <p:sldId id="342" r:id="rId85"/>
    <p:sldId id="353" r:id="rId86"/>
    <p:sldId id="354" r:id="rId87"/>
    <p:sldId id="355" r:id="rId88"/>
    <p:sldId id="346" r:id="rId89"/>
    <p:sldId id="357" r:id="rId90"/>
    <p:sldId id="348" r:id="rId91"/>
    <p:sldId id="359" r:id="rId92"/>
    <p:sldId id="361" r:id="rId93"/>
    <p:sldId id="365" r:id="rId94"/>
    <p:sldId id="366" r:id="rId95"/>
    <p:sldId id="367" r:id="rId96"/>
    <p:sldId id="368" r:id="rId97"/>
    <p:sldId id="369" r:id="rId98"/>
    <p:sldId id="370" r:id="rId99"/>
    <p:sldId id="371" r:id="rId100"/>
    <p:sldId id="372" r:id="rId101"/>
    <p:sldId id="373" r:id="rId102"/>
    <p:sldId id="360" r:id="rId103"/>
    <p:sldId id="374" r:id="rId104"/>
    <p:sldId id="375" r:id="rId105"/>
    <p:sldId id="376" r:id="rId106"/>
    <p:sldId id="377" r:id="rId107"/>
    <p:sldId id="378" r:id="rId108"/>
    <p:sldId id="379" r:id="rId109"/>
    <p:sldId id="380" r:id="rId110"/>
    <p:sldId id="381" r:id="rId111"/>
    <p:sldId id="382" r:id="rId112"/>
    <p:sldId id="383" r:id="rId113"/>
    <p:sldId id="384" r:id="rId114"/>
    <p:sldId id="386" r:id="rId115"/>
    <p:sldId id="388" r:id="rId116"/>
    <p:sldId id="389" r:id="rId117"/>
    <p:sldId id="390" r:id="rId118"/>
    <p:sldId id="391" r:id="rId119"/>
    <p:sldId id="392" r:id="rId120"/>
    <p:sldId id="393" r:id="rId121"/>
    <p:sldId id="394" r:id="rId122"/>
    <p:sldId id="395" r:id="rId123"/>
    <p:sldId id="387" r:id="rId124"/>
    <p:sldId id="385" r:id="rId125"/>
    <p:sldId id="396" r:id="rId126"/>
    <p:sldId id="397" r:id="rId127"/>
    <p:sldId id="398" r:id="rId128"/>
    <p:sldId id="399" r:id="rId129"/>
    <p:sldId id="400" r:id="rId130"/>
    <p:sldId id="401" r:id="rId131"/>
    <p:sldId id="402" r:id="rId132"/>
    <p:sldId id="403" r:id="rId133"/>
    <p:sldId id="408" r:id="rId134"/>
    <p:sldId id="409" r:id="rId135"/>
    <p:sldId id="406" r:id="rId136"/>
    <p:sldId id="404" r:id="rId137"/>
    <p:sldId id="410" r:id="rId138"/>
    <p:sldId id="411" r:id="rId139"/>
    <p:sldId id="412" r:id="rId140"/>
    <p:sldId id="413" r:id="rId141"/>
    <p:sldId id="414" r:id="rId142"/>
    <p:sldId id="415" r:id="rId143"/>
    <p:sldId id="416" r:id="rId144"/>
    <p:sldId id="417" r:id="rId145"/>
    <p:sldId id="405" r:id="rId146"/>
    <p:sldId id="407" r:id="rId147"/>
    <p:sldId id="418" r:id="rId148"/>
    <p:sldId id="419" r:id="rId149"/>
    <p:sldId id="420" r:id="rId150"/>
    <p:sldId id="421" r:id="rId151"/>
    <p:sldId id="422" r:id="rId152"/>
    <p:sldId id="423" r:id="rId153"/>
    <p:sldId id="424" r:id="rId154"/>
    <p:sldId id="425" r:id="rId155"/>
    <p:sldId id="426" r:id="rId156"/>
    <p:sldId id="427" r:id="rId157"/>
    <p:sldId id="429" r:id="rId158"/>
    <p:sldId id="431" r:id="rId159"/>
    <p:sldId id="465" r:id="rId160"/>
    <p:sldId id="466" r:id="rId161"/>
    <p:sldId id="467" r:id="rId162"/>
    <p:sldId id="468" r:id="rId163"/>
    <p:sldId id="469" r:id="rId164"/>
    <p:sldId id="470" r:id="rId165"/>
    <p:sldId id="471" r:id="rId166"/>
    <p:sldId id="472" r:id="rId167"/>
    <p:sldId id="434" r:id="rId168"/>
    <p:sldId id="430" r:id="rId169"/>
    <p:sldId id="473" r:id="rId170"/>
    <p:sldId id="474" r:id="rId171"/>
    <p:sldId id="475" r:id="rId172"/>
    <p:sldId id="476" r:id="rId173"/>
    <p:sldId id="477" r:id="rId174"/>
    <p:sldId id="478" r:id="rId175"/>
    <p:sldId id="479" r:id="rId176"/>
    <p:sldId id="480" r:id="rId177"/>
    <p:sldId id="481" r:id="rId178"/>
    <p:sldId id="482" r:id="rId179"/>
    <p:sldId id="435" r:id="rId180"/>
    <p:sldId id="436" r:id="rId181"/>
    <p:sldId id="483" r:id="rId182"/>
    <p:sldId id="484" r:id="rId183"/>
    <p:sldId id="485" r:id="rId184"/>
    <p:sldId id="486" r:id="rId185"/>
    <p:sldId id="487" r:id="rId186"/>
    <p:sldId id="488" r:id="rId187"/>
    <p:sldId id="489" r:id="rId188"/>
    <p:sldId id="490" r:id="rId189"/>
    <p:sldId id="437" r:id="rId190"/>
    <p:sldId id="438" r:id="rId191"/>
    <p:sldId id="491" r:id="rId192"/>
    <p:sldId id="492" r:id="rId193"/>
    <p:sldId id="493" r:id="rId194"/>
    <p:sldId id="494" r:id="rId195"/>
    <p:sldId id="495" r:id="rId196"/>
    <p:sldId id="496" r:id="rId197"/>
    <p:sldId id="497" r:id="rId198"/>
    <p:sldId id="498" r:id="rId199"/>
    <p:sldId id="499" r:id="rId200"/>
    <p:sldId id="500" r:id="rId201"/>
    <p:sldId id="441" r:id="rId202"/>
    <p:sldId id="442" r:id="rId203"/>
    <p:sldId id="501" r:id="rId204"/>
    <p:sldId id="502" r:id="rId205"/>
    <p:sldId id="503" r:id="rId206"/>
    <p:sldId id="504" r:id="rId207"/>
    <p:sldId id="505" r:id="rId208"/>
    <p:sldId id="506" r:id="rId209"/>
    <p:sldId id="507" r:id="rId210"/>
    <p:sldId id="508" r:id="rId211"/>
    <p:sldId id="443" r:id="rId212"/>
    <p:sldId id="444" r:id="rId213"/>
    <p:sldId id="509" r:id="rId214"/>
    <p:sldId id="510" r:id="rId215"/>
    <p:sldId id="511" r:id="rId216"/>
    <p:sldId id="512" r:id="rId217"/>
    <p:sldId id="513" r:id="rId218"/>
    <p:sldId id="514" r:id="rId219"/>
    <p:sldId id="515" r:id="rId220"/>
    <p:sldId id="516" r:id="rId221"/>
    <p:sldId id="517" r:id="rId222"/>
    <p:sldId id="518" r:id="rId223"/>
    <p:sldId id="447" r:id="rId224"/>
    <p:sldId id="448" r:id="rId225"/>
    <p:sldId id="519" r:id="rId226"/>
    <p:sldId id="520" r:id="rId227"/>
    <p:sldId id="521" r:id="rId228"/>
    <p:sldId id="523" r:id="rId229"/>
    <p:sldId id="522" r:id="rId230"/>
    <p:sldId id="524" r:id="rId231"/>
    <p:sldId id="526" r:id="rId232"/>
    <p:sldId id="525" r:id="rId233"/>
    <p:sldId id="449" r:id="rId234"/>
    <p:sldId id="450" r:id="rId235"/>
    <p:sldId id="527" r:id="rId236"/>
    <p:sldId id="528" r:id="rId237"/>
    <p:sldId id="529" r:id="rId238"/>
    <p:sldId id="530" r:id="rId239"/>
    <p:sldId id="531" r:id="rId240"/>
    <p:sldId id="532" r:id="rId241"/>
    <p:sldId id="533" r:id="rId242"/>
    <p:sldId id="534" r:id="rId243"/>
    <p:sldId id="535" r:id="rId244"/>
    <p:sldId id="536" r:id="rId245"/>
    <p:sldId id="453" r:id="rId246"/>
    <p:sldId id="454" r:id="rId247"/>
    <p:sldId id="544" r:id="rId248"/>
    <p:sldId id="537" r:id="rId249"/>
    <p:sldId id="538" r:id="rId250"/>
    <p:sldId id="539" r:id="rId251"/>
    <p:sldId id="540" r:id="rId252"/>
    <p:sldId id="541" r:id="rId253"/>
    <p:sldId id="542" r:id="rId254"/>
    <p:sldId id="543" r:id="rId255"/>
    <p:sldId id="455" r:id="rId256"/>
    <p:sldId id="456" r:id="rId257"/>
    <p:sldId id="545" r:id="rId258"/>
    <p:sldId id="546" r:id="rId259"/>
    <p:sldId id="547" r:id="rId260"/>
    <p:sldId id="548" r:id="rId261"/>
    <p:sldId id="549" r:id="rId262"/>
    <p:sldId id="550" r:id="rId263"/>
    <p:sldId id="551" r:id="rId264"/>
    <p:sldId id="552" r:id="rId265"/>
    <p:sldId id="553" r:id="rId266"/>
    <p:sldId id="554" r:id="rId267"/>
    <p:sldId id="459" r:id="rId268"/>
    <p:sldId id="460" r:id="rId269"/>
    <p:sldId id="558" r:id="rId270"/>
    <p:sldId id="559" r:id="rId271"/>
    <p:sldId id="560" r:id="rId272"/>
    <p:sldId id="561" r:id="rId273"/>
    <p:sldId id="562" r:id="rId274"/>
    <p:sldId id="563" r:id="rId275"/>
    <p:sldId id="564" r:id="rId276"/>
    <p:sldId id="565" r:id="rId277"/>
    <p:sldId id="566" r:id="rId278"/>
    <p:sldId id="567" r:id="rId279"/>
    <p:sldId id="568" r:id="rId280"/>
    <p:sldId id="569" r:id="rId281"/>
    <p:sldId id="570" r:id="rId282"/>
    <p:sldId id="571" r:id="rId283"/>
    <p:sldId id="572" r:id="rId284"/>
    <p:sldId id="573" r:id="rId285"/>
    <p:sldId id="574" r:id="rId286"/>
    <p:sldId id="575" r:id="rId287"/>
    <p:sldId id="461" r:id="rId288"/>
    <p:sldId id="462" r:id="rId289"/>
    <p:sldId id="576" r:id="rId290"/>
    <p:sldId id="577" r:id="rId291"/>
    <p:sldId id="578" r:id="rId292"/>
    <p:sldId id="579" r:id="rId293"/>
    <p:sldId id="580" r:id="rId294"/>
    <p:sldId id="581" r:id="rId295"/>
    <p:sldId id="582" r:id="rId296"/>
    <p:sldId id="583" r:id="rId297"/>
    <p:sldId id="584" r:id="rId298"/>
    <p:sldId id="585" r:id="rId299"/>
    <p:sldId id="586" r:id="rId300"/>
    <p:sldId id="587" r:id="rId301"/>
    <p:sldId id="588" r:id="rId302"/>
    <p:sldId id="589" r:id="rId303"/>
    <p:sldId id="590" r:id="rId304"/>
    <p:sldId id="591" r:id="rId305"/>
    <p:sldId id="592" r:id="rId306"/>
    <p:sldId id="593" r:id="rId307"/>
    <p:sldId id="594" r:id="rId308"/>
    <p:sldId id="595" r:id="rId309"/>
    <p:sldId id="291" r:id="rId31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9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presProps" Target="presProps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viewProps" Target="viewProps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tableStyles" Target="tableStyles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E6C12-F1F5-40C4-A291-C338258DE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A233A2-FE86-4D47-AB1A-286EE9E16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125985-17CB-4090-BC02-2D21715A3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0229-A720-46E6-8D9E-A5E6F90F6F0D}" type="datetimeFigureOut">
              <a:rPr lang="nl-BE" smtClean="0"/>
              <a:t>11/11/2019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576449-C72B-4F76-A59E-83DCD371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D559B8-A7CF-4376-B08E-2B0466FD0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5027-C083-4607-8DC2-B74FC6D754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2786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CAC62-DAF9-4BC5-8C9E-B08D8B146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4A88F16-592C-497B-8620-6A4B83EE2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2193F6-F2C6-4508-87AC-A73C546C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0229-A720-46E6-8D9E-A5E6F90F6F0D}" type="datetimeFigureOut">
              <a:rPr lang="nl-BE" smtClean="0"/>
              <a:t>11/11/2019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8D01DE-AA61-46FF-9ABE-613FF2FBC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788C96-B495-42B8-ABFE-508D739D9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5027-C083-4607-8DC2-B74FC6D754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080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022CFA3-D05D-4BC9-AB0C-8AE0D6E52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F90D001-E74A-453D-B99A-2E0D1ABA3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4044E2-3880-4C45-B2B5-F5BC5F08F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0229-A720-46E6-8D9E-A5E6F90F6F0D}" type="datetimeFigureOut">
              <a:rPr lang="nl-BE" smtClean="0"/>
              <a:t>11/11/2019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72531C-65AB-4F60-89A6-F663820F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A666BC-8791-4358-9CCB-091E016F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5027-C083-4607-8DC2-B74FC6D754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0423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21B54A-7406-4CBC-9366-4C041CB36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2A43C2-1A5B-40BA-B44D-8E7312335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CBFD05-3873-47BE-B977-87D5D8688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0229-A720-46E6-8D9E-A5E6F90F6F0D}" type="datetimeFigureOut">
              <a:rPr lang="nl-BE" smtClean="0"/>
              <a:t>11/11/2019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7D149A-8DC8-4B63-B8AA-2D41F508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F2A55A-454B-4DE5-A73F-655FFB12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5027-C083-4607-8DC2-B74FC6D754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656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46B02-74C1-4C61-805E-80305BD4A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B372EB-E982-43C9-85ED-A3F721CE2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F98E98-1101-433A-A835-400FEE5C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0229-A720-46E6-8D9E-A5E6F90F6F0D}" type="datetimeFigureOut">
              <a:rPr lang="nl-BE" smtClean="0"/>
              <a:t>11/11/2019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415D39-C369-441D-9165-CE40471D7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E7E8BE-9D37-4D0E-A96A-114CF8751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5027-C083-4607-8DC2-B74FC6D754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3093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5A86B-A12C-482E-9080-35407550C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987323-65CF-4601-9755-7714562E1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A40ADDB-99F8-49AD-BE76-39718B451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82C7A38-5D4D-49A4-A76D-D2C3ECAAA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0229-A720-46E6-8D9E-A5E6F90F6F0D}" type="datetimeFigureOut">
              <a:rPr lang="nl-BE" smtClean="0"/>
              <a:t>11/11/2019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D386845-25E3-4CF1-9D0D-A01FDB0B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6EE7F5-B67A-4F49-8996-2E0C540C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5027-C083-4607-8DC2-B74FC6D754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2867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CAC6D-5FA6-467B-880B-1C8C875B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25B491E-C5D5-4011-913D-A51FC43F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410FB4D-CDBA-4444-BDF5-F48B52772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797C5B7-E1EA-4B47-89B0-2D0C07687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ACF8294-0C79-4696-A0B8-D0C949FD5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92AA549-85BC-436E-B705-875480FE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0229-A720-46E6-8D9E-A5E6F90F6F0D}" type="datetimeFigureOut">
              <a:rPr lang="nl-BE" smtClean="0"/>
              <a:t>11/11/2019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B490D2F-D95B-477D-9028-920F9EAB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3137DA6-C1AF-4FD9-87EC-93BA18CE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5027-C083-4607-8DC2-B74FC6D754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737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DDB93-33CB-4EDC-97F6-530EA4E6A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D5FF8B9-914E-4BB7-BCC2-3CCE0CEB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0229-A720-46E6-8D9E-A5E6F90F6F0D}" type="datetimeFigureOut">
              <a:rPr lang="nl-BE" smtClean="0"/>
              <a:t>11/11/2019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E0F0062-72E5-459E-A6C7-3491C54D0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FD1EEAD-726D-4523-90AB-8BE6E4AB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5027-C083-4607-8DC2-B74FC6D754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441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E653AD-3D22-4852-9209-F7DA061A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0229-A720-46E6-8D9E-A5E6F90F6F0D}" type="datetimeFigureOut">
              <a:rPr lang="nl-BE" smtClean="0"/>
              <a:t>11/11/2019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3486577-20D8-4D3A-B4E3-FACF1345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8F870C-0870-4901-8A62-42F0CDCB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5027-C083-4607-8DC2-B74FC6D754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474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129AF-9AB0-46AA-8055-48FE4036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4F1339-D3D8-490C-B7D8-D1314E3F1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A127690-A381-4E2B-B55A-4588E5ACE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237BFB-E8CB-40D9-B6E4-2D8E291F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0229-A720-46E6-8D9E-A5E6F90F6F0D}" type="datetimeFigureOut">
              <a:rPr lang="nl-BE" smtClean="0"/>
              <a:t>11/11/2019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486576-DCD1-4AA0-888A-B7DCC4640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6320F6-6125-4735-AF07-102A13AFB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5027-C083-4607-8DC2-B74FC6D754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799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EE7744-0A00-4E42-A26C-08817E3E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21B595F-C9BC-47C9-AECE-821E284925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AAF8B04-72C8-4D8E-99F0-2E43A4A07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0616D1-7D88-4FA1-9A0D-A7A513143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0229-A720-46E6-8D9E-A5E6F90F6F0D}" type="datetimeFigureOut">
              <a:rPr lang="nl-BE" smtClean="0"/>
              <a:t>11/11/2019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D5F57F-8AB3-4789-A172-0C18208D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B491DC-5F2C-4625-9C32-1C495C2C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5027-C083-4607-8DC2-B74FC6D754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951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1051FB6-55B5-41DE-BFB0-654383AB2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E328B2-7977-489A-B220-B47B288C3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7CEF7C-C892-4735-9952-8651D663F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D0229-A720-46E6-8D9E-A5E6F90F6F0D}" type="datetimeFigureOut">
              <a:rPr lang="nl-BE" smtClean="0"/>
              <a:t>11/11/2019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744C0C-D201-4D80-84F9-040ECCC6D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574CEC-729D-49B9-BECA-C50C31EAC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E5027-C083-4607-8DC2-B74FC6D754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534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7.png"/><Relationship Id="rId18" Type="http://schemas.openxmlformats.org/officeDocument/2006/relationships/slide" Target="slide14.xml"/><Relationship Id="rId3" Type="http://schemas.openxmlformats.org/officeDocument/2006/relationships/image" Target="../media/image2.png"/><Relationship Id="rId21" Type="http://schemas.openxmlformats.org/officeDocument/2006/relationships/slide" Target="slide58.xml"/><Relationship Id="rId7" Type="http://schemas.openxmlformats.org/officeDocument/2006/relationships/image" Target="../media/image4.png"/><Relationship Id="rId12" Type="http://schemas.openxmlformats.org/officeDocument/2006/relationships/slide" Target="slide69.xml"/><Relationship Id="rId17" Type="http://schemas.openxmlformats.org/officeDocument/2006/relationships/image" Target="../media/image9.png"/><Relationship Id="rId2" Type="http://schemas.openxmlformats.org/officeDocument/2006/relationships/image" Target="../media/image1.jpg"/><Relationship Id="rId16" Type="http://schemas.openxmlformats.org/officeDocument/2006/relationships/slide" Target="slide113.xml"/><Relationship Id="rId20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6.png"/><Relationship Id="rId24" Type="http://schemas.openxmlformats.org/officeDocument/2006/relationships/slide" Target="slide124.xml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slide" Target="slide102.xml"/><Relationship Id="rId10" Type="http://schemas.openxmlformats.org/officeDocument/2006/relationships/slide" Target="slide47.xml"/><Relationship Id="rId19" Type="http://schemas.openxmlformats.org/officeDocument/2006/relationships/image" Target="../media/image10.png"/><Relationship Id="rId4" Type="http://schemas.openxmlformats.org/officeDocument/2006/relationships/slide" Target="slide309.xml"/><Relationship Id="rId9" Type="http://schemas.openxmlformats.org/officeDocument/2006/relationships/image" Target="../media/image5.png"/><Relationship Id="rId14" Type="http://schemas.openxmlformats.org/officeDocument/2006/relationships/slide" Target="slide91.xml"/><Relationship Id="rId22" Type="http://schemas.openxmlformats.org/officeDocument/2006/relationships/slide" Target="slide8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8.xml"/><Relationship Id="rId13" Type="http://schemas.openxmlformats.org/officeDocument/2006/relationships/slide" Target="slide256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slide" Target="slide201.xml"/><Relationship Id="rId7" Type="http://schemas.openxmlformats.org/officeDocument/2006/relationships/image" Target="../media/image11.png"/><Relationship Id="rId12" Type="http://schemas.openxmlformats.org/officeDocument/2006/relationships/slide" Target="slide234.xml"/><Relationship Id="rId17" Type="http://schemas.openxmlformats.org/officeDocument/2006/relationships/slide" Target="slide179.xml"/><Relationship Id="rId25" Type="http://schemas.openxmlformats.org/officeDocument/2006/relationships/slide" Target="slide267.xml"/><Relationship Id="rId2" Type="http://schemas.openxmlformats.org/officeDocument/2006/relationships/image" Target="../media/image1.jp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5.xml"/><Relationship Id="rId11" Type="http://schemas.openxmlformats.org/officeDocument/2006/relationships/slide" Target="slide212.xml"/><Relationship Id="rId24" Type="http://schemas.openxmlformats.org/officeDocument/2006/relationships/image" Target="../media/image16.png"/><Relationship Id="rId5" Type="http://schemas.openxmlformats.org/officeDocument/2006/relationships/image" Target="../media/image3.png"/><Relationship Id="rId15" Type="http://schemas.openxmlformats.org/officeDocument/2006/relationships/slide" Target="slide157.xml"/><Relationship Id="rId23" Type="http://schemas.openxmlformats.org/officeDocument/2006/relationships/slide" Target="slide223.xml"/><Relationship Id="rId28" Type="http://schemas.openxmlformats.org/officeDocument/2006/relationships/slide" Target="slide1.xml"/><Relationship Id="rId10" Type="http://schemas.openxmlformats.org/officeDocument/2006/relationships/slide" Target="slide190.xml"/><Relationship Id="rId19" Type="http://schemas.openxmlformats.org/officeDocument/2006/relationships/slide" Target="slide245.xml"/><Relationship Id="rId4" Type="http://schemas.openxmlformats.org/officeDocument/2006/relationships/slide" Target="slide309.xml"/><Relationship Id="rId9" Type="http://schemas.openxmlformats.org/officeDocument/2006/relationships/image" Target="../media/image10.png"/><Relationship Id="rId14" Type="http://schemas.openxmlformats.org/officeDocument/2006/relationships/slide" Target="slide146.xml"/><Relationship Id="rId22" Type="http://schemas.openxmlformats.org/officeDocument/2006/relationships/image" Target="../media/image15.png"/><Relationship Id="rId27" Type="http://schemas.openxmlformats.org/officeDocument/2006/relationships/slide" Target="slide28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F7500154-529D-4F74-B1D2-7224ED80B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48BDAAF-0C3E-4ED6-A750-165C74C4F966}"/>
              </a:ext>
            </a:extLst>
          </p:cNvPr>
          <p:cNvSpPr txBox="1"/>
          <p:nvPr/>
        </p:nvSpPr>
        <p:spPr>
          <a:xfrm>
            <a:off x="7111057" y="179878"/>
            <a:ext cx="49719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Klik op de gewenste opdracht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E997962-F6A1-42B7-B8A8-E8C8E40C5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06" y="179878"/>
            <a:ext cx="4400550" cy="1657350"/>
          </a:xfrm>
          <a:prstGeom prst="rect">
            <a:avLst/>
          </a:prstGeom>
        </p:spPr>
      </p:pic>
      <p:pic>
        <p:nvPicPr>
          <p:cNvPr id="7" name="Afbeelding 6">
            <a:hlinkClick r:id="rId4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3" name="Afbeelding 2">
            <a:hlinkClick r:id="rId6" action="ppaction://hlinksldjump"/>
            <a:extLst>
              <a:ext uri="{FF2B5EF4-FFF2-40B4-BE49-F238E27FC236}">
                <a16:creationId xmlns:a16="http://schemas.microsoft.com/office/drawing/2014/main" id="{CC3FD30B-7EE2-4D02-A1B8-0800F3A0B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352" y="836810"/>
            <a:ext cx="1913143" cy="720000"/>
          </a:xfrm>
          <a:prstGeom prst="rect">
            <a:avLst/>
          </a:prstGeom>
        </p:spPr>
      </p:pic>
      <p:pic>
        <p:nvPicPr>
          <p:cNvPr id="5" name="Afbeelding 4">
            <a:hlinkClick r:id="rId8" action="ppaction://hlinksldjump"/>
            <a:extLst>
              <a:ext uri="{FF2B5EF4-FFF2-40B4-BE49-F238E27FC236}">
                <a16:creationId xmlns:a16="http://schemas.microsoft.com/office/drawing/2014/main" id="{5FA60E56-EF61-4BF2-A070-13D9483DF7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352" y="1678929"/>
            <a:ext cx="1900800" cy="720000"/>
          </a:xfrm>
          <a:prstGeom prst="rect">
            <a:avLst/>
          </a:prstGeom>
        </p:spPr>
      </p:pic>
      <p:pic>
        <p:nvPicPr>
          <p:cNvPr id="6" name="Afbeelding 5">
            <a:hlinkClick r:id="rId10" action="ppaction://hlinksldjump"/>
            <a:extLst>
              <a:ext uri="{FF2B5EF4-FFF2-40B4-BE49-F238E27FC236}">
                <a16:creationId xmlns:a16="http://schemas.microsoft.com/office/drawing/2014/main" id="{6C24DC40-D132-4122-A9F4-E36143D237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9352" y="2495970"/>
            <a:ext cx="1913143" cy="720000"/>
          </a:xfrm>
          <a:prstGeom prst="rect">
            <a:avLst/>
          </a:prstGeom>
        </p:spPr>
      </p:pic>
      <p:pic>
        <p:nvPicPr>
          <p:cNvPr id="8" name="Afbeelding 7">
            <a:hlinkClick r:id="rId12" action="ppaction://hlinksldjump"/>
            <a:extLst>
              <a:ext uri="{FF2B5EF4-FFF2-40B4-BE49-F238E27FC236}">
                <a16:creationId xmlns:a16="http://schemas.microsoft.com/office/drawing/2014/main" id="{7EED5A3F-1A54-4519-AE89-C657A68064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5523" y="3305792"/>
            <a:ext cx="1906972" cy="720000"/>
          </a:xfrm>
          <a:prstGeom prst="rect">
            <a:avLst/>
          </a:prstGeom>
        </p:spPr>
      </p:pic>
      <p:pic>
        <p:nvPicPr>
          <p:cNvPr id="9" name="Afbeelding 8">
            <a:hlinkClick r:id="rId14" action="ppaction://hlinksldjump"/>
            <a:extLst>
              <a:ext uri="{FF2B5EF4-FFF2-40B4-BE49-F238E27FC236}">
                <a16:creationId xmlns:a16="http://schemas.microsoft.com/office/drawing/2014/main" id="{300FDACE-8AAC-477A-B1A3-F001E1E3E0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4494" y="4115614"/>
            <a:ext cx="1909029" cy="720000"/>
          </a:xfrm>
          <a:prstGeom prst="rect">
            <a:avLst/>
          </a:prstGeom>
        </p:spPr>
      </p:pic>
      <p:pic>
        <p:nvPicPr>
          <p:cNvPr id="10" name="Afbeelding 9">
            <a:hlinkClick r:id="rId16" action="ppaction://hlinksldjump"/>
            <a:extLst>
              <a:ext uri="{FF2B5EF4-FFF2-40B4-BE49-F238E27FC236}">
                <a16:creationId xmlns:a16="http://schemas.microsoft.com/office/drawing/2014/main" id="{BDA2BB5F-9DC4-4B14-BE42-D818838B46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39352" y="4925436"/>
            <a:ext cx="1900800" cy="720000"/>
          </a:xfrm>
          <a:prstGeom prst="rect">
            <a:avLst/>
          </a:prstGeom>
        </p:spPr>
      </p:pic>
      <p:pic>
        <p:nvPicPr>
          <p:cNvPr id="20" name="Afbeelding 19">
            <a:hlinkClick r:id="rId18" action="ppaction://hlinksldjump"/>
            <a:extLst>
              <a:ext uri="{FF2B5EF4-FFF2-40B4-BE49-F238E27FC236}">
                <a16:creationId xmlns:a16="http://schemas.microsoft.com/office/drawing/2014/main" id="{8CFC601F-1C17-492F-981A-80F353988B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43415" y="840529"/>
            <a:ext cx="2680020" cy="716281"/>
          </a:xfrm>
          <a:prstGeom prst="rect">
            <a:avLst/>
          </a:prstGeom>
        </p:spPr>
      </p:pic>
      <p:pic>
        <p:nvPicPr>
          <p:cNvPr id="21" name="Afbeelding 20">
            <a:hlinkClick r:id="rId20" action="ppaction://hlinksldjump"/>
            <a:extLst>
              <a:ext uri="{FF2B5EF4-FFF2-40B4-BE49-F238E27FC236}">
                <a16:creationId xmlns:a16="http://schemas.microsoft.com/office/drawing/2014/main" id="{1BC37D8E-8C6D-4772-A776-A31B861CB7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37243" y="1682648"/>
            <a:ext cx="2680020" cy="716281"/>
          </a:xfrm>
          <a:prstGeom prst="rect">
            <a:avLst/>
          </a:prstGeom>
        </p:spPr>
      </p:pic>
      <p:pic>
        <p:nvPicPr>
          <p:cNvPr id="22" name="Afbeelding 21">
            <a:hlinkClick r:id="rId21" action="ppaction://hlinksldjump"/>
            <a:extLst>
              <a:ext uri="{FF2B5EF4-FFF2-40B4-BE49-F238E27FC236}">
                <a16:creationId xmlns:a16="http://schemas.microsoft.com/office/drawing/2014/main" id="{B7B515E4-8A0F-4583-85CB-A8DDAF05BE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37243" y="2499689"/>
            <a:ext cx="2680020" cy="716281"/>
          </a:xfrm>
          <a:prstGeom prst="rect">
            <a:avLst/>
          </a:prstGeom>
        </p:spPr>
      </p:pic>
      <p:pic>
        <p:nvPicPr>
          <p:cNvPr id="23" name="Afbeelding 22">
            <a:hlinkClick r:id="rId22" action="ppaction://hlinksldjump"/>
            <a:extLst>
              <a:ext uri="{FF2B5EF4-FFF2-40B4-BE49-F238E27FC236}">
                <a16:creationId xmlns:a16="http://schemas.microsoft.com/office/drawing/2014/main" id="{037A204B-F8C5-446A-A8C0-D6692EDFC7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37243" y="3328395"/>
            <a:ext cx="2680020" cy="716281"/>
          </a:xfrm>
          <a:prstGeom prst="rect">
            <a:avLst/>
          </a:prstGeom>
        </p:spPr>
      </p:pic>
      <p:pic>
        <p:nvPicPr>
          <p:cNvPr id="24" name="Afbeelding 23">
            <a:hlinkClick r:id="rId23" action="ppaction://hlinksldjump"/>
            <a:extLst>
              <a:ext uri="{FF2B5EF4-FFF2-40B4-BE49-F238E27FC236}">
                <a16:creationId xmlns:a16="http://schemas.microsoft.com/office/drawing/2014/main" id="{ABC13A82-0E9A-4812-8143-E8706C3974D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37243" y="4119333"/>
            <a:ext cx="2680020" cy="716281"/>
          </a:xfrm>
          <a:prstGeom prst="rect">
            <a:avLst/>
          </a:prstGeom>
        </p:spPr>
      </p:pic>
      <p:pic>
        <p:nvPicPr>
          <p:cNvPr id="25" name="Afbeelding 24">
            <a:hlinkClick r:id="rId24" action="ppaction://hlinksldjump"/>
            <a:extLst>
              <a:ext uri="{FF2B5EF4-FFF2-40B4-BE49-F238E27FC236}">
                <a16:creationId xmlns:a16="http://schemas.microsoft.com/office/drawing/2014/main" id="{7486DE36-5025-46B1-A289-837CB5B948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37243" y="4925436"/>
            <a:ext cx="2680020" cy="71628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0FA48AE0-6544-4E46-A619-4DD9B0D40EE1}"/>
              </a:ext>
            </a:extLst>
          </p:cNvPr>
          <p:cNvSpPr/>
          <p:nvPr/>
        </p:nvSpPr>
        <p:spPr>
          <a:xfrm>
            <a:off x="7239352" y="5776957"/>
            <a:ext cx="4777911" cy="66657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1EA5A1E-3577-4703-B69A-BBF1205621E5}"/>
              </a:ext>
            </a:extLst>
          </p:cNvPr>
          <p:cNvSpPr txBox="1"/>
          <p:nvPr/>
        </p:nvSpPr>
        <p:spPr>
          <a:xfrm>
            <a:off x="7239352" y="5857611"/>
            <a:ext cx="47779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Vervolg van de oefenvragen</a:t>
            </a:r>
          </a:p>
        </p:txBody>
      </p:sp>
    </p:spTree>
    <p:extLst>
      <p:ext uri="{BB962C8B-B14F-4D97-AF65-F5344CB8AC3E}">
        <p14:creationId xmlns:p14="http://schemas.microsoft.com/office/powerpoint/2010/main" val="483632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een personenauto voorbij dit bord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neen, alleen een lichte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vrachtauto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FA595B3-9204-4FCD-A6FC-DFDF857AE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980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 grijze auto rechts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550630B-42BD-4013-934C-06EF326B5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2" y="262359"/>
            <a:ext cx="57435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0462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FEA5D2C-15D8-47D1-9881-403D49536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52" y="268651"/>
            <a:ext cx="5743575" cy="376560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witte auto rijdt langzaam.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hem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maar alleen als er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geen tram nadert</a:t>
            </a:r>
          </a:p>
        </p:txBody>
      </p:sp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510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DE774B3-DBFD-40F5-9706-DD79EE40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48DBBD4-FF79-47C1-9819-5BAD05645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79" y="171449"/>
            <a:ext cx="4377168" cy="165087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26AFDB-84FC-4F67-BD4E-F7D269469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647" y="175538"/>
            <a:ext cx="6185806" cy="16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8642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 auto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7EED718-D9B4-46C1-8A26-EFB71A6BB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39" y="262359"/>
            <a:ext cx="5800000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746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deze vrachtauto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91431AB-946F-423E-8303-F94861EA2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5" y="262359"/>
            <a:ext cx="5771429" cy="3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497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mag de rode auto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links inhalen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niet links inhalen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alleen rechts inhalen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4547CA2-D689-453F-AE34-80DFDC19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352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groene auto rijdt op deze autosnelweg 120 km/u.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 groene auto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Ja, als ik zelf niet word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ingehaald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8C65FA2-A33C-45EA-8143-5806BF4A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018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47841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Deze auto blijft op de middelste rijstrook rijden.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moet je hem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Via de rechtse rijstrook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Via de linkse rijstrook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Via de rechtse of linkse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rijstrook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B4718E1-FB6B-4280-A9F4-7BBB28734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123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02C6152-8BE6-4A23-97CD-3A39B3D28E0C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voorbij dit bord een motorfiets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Neen, maar wel een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bromfiets met twee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wielen</a:t>
            </a:r>
          </a:p>
        </p:txBody>
      </p:sp>
      <p:pic>
        <p:nvPicPr>
          <p:cNvPr id="9" name="Picture 2" descr="Afbeeldingsresultaat voor verboden inhalen auto">
            <a:extLst>
              <a:ext uri="{FF2B5EF4-FFF2-40B4-BE49-F238E27FC236}">
                <a16:creationId xmlns:a16="http://schemas.microsoft.com/office/drawing/2014/main" id="{554580E9-1839-47F5-A3F5-D3207ED96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82" y="262359"/>
            <a:ext cx="3800913" cy="380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7731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DA1A08B-F255-40B0-AFDD-8EA311C77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1" y="262358"/>
            <a:ext cx="5780726" cy="378565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E6A8D0B-1FD5-4507-8583-4AFFACC9B62F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de witte auto de vrachtauto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</p:spTree>
    <p:extLst>
      <p:ext uri="{BB962C8B-B14F-4D97-AF65-F5344CB8AC3E}">
        <p14:creationId xmlns:p14="http://schemas.microsoft.com/office/powerpoint/2010/main" val="1805732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Hoever mag de lading achter een auto uitsteken, als je geen </a:t>
            </a:r>
            <a:r>
              <a:rPr lang="nl-BE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waarschuwings-bord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aan de lading hangt?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maximaal 0,5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maximaal 1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maximaal 3 meter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398106E-1430-41B7-A561-3F75ACE12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7" y="262359"/>
            <a:ext cx="57626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547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B824A61-2CE0-4AAD-A0E1-CF8FFAE1851C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voorbij dit bord een auto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11" name="Picture 2" descr="Gerelateerde afbeelding">
            <a:extLst>
              <a:ext uri="{FF2B5EF4-FFF2-40B4-BE49-F238E27FC236}">
                <a16:creationId xmlns:a16="http://schemas.microsoft.com/office/drawing/2014/main" id="{CF3B672A-9DAF-4D0A-92CD-99AD03CB4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31" y="306713"/>
            <a:ext cx="3730815" cy="37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63906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 grijze auto rechts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550630B-42BD-4013-934C-06EF326B5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2" y="262359"/>
            <a:ext cx="57435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074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hlinkClick r:id="rId2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A3770EC-E64D-4F04-B3E5-1D81D7C6B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52" y="268651"/>
            <a:ext cx="5743575" cy="376560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2BD054D-5BDD-4A36-A545-233F77107E8B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witte auto rijdt langzaam.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hem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maar alleen als er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geen tram nadert</a:t>
            </a:r>
          </a:p>
        </p:txBody>
      </p:sp>
    </p:spTree>
    <p:extLst>
      <p:ext uri="{BB962C8B-B14F-4D97-AF65-F5344CB8AC3E}">
        <p14:creationId xmlns:p14="http://schemas.microsoft.com/office/powerpoint/2010/main" val="12341216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FBF2ACB-F4BE-40BB-A49A-8C3DC9B49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6B5689B-49FE-41DA-BB15-0C986A9D1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78" y="174494"/>
            <a:ext cx="4377169" cy="165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900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wilt richting Evere rijden. Mag je op die rijstrook sneller rijden dan de auto voor jou?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457BB68-1B02-4AC1-9EA7-E42BC3E3B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8391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 fietser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als ik genoeg ruimte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tussen de fietser en de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auto bewaar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958ECAD-E392-4ED9-AE02-1B7CC6D11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168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0118623-F80D-46EB-A474-89FE58DB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02" y="262358"/>
            <a:ext cx="5781675" cy="38004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 grijze auto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als er geen 	voetganger is die wil 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oversteken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416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mag de graafmachine voor je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links inhalen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niet inhalen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8BED40F-ADC1-4A66-9481-A14C8E8B5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6586"/>
            <a:ext cx="58007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13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mag de auto voor je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links inhalen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niet links inhalen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335C589-C353-4582-A7C4-4E7B84797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166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nadert een kruispunt waar dit bord staat.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mag een auto voor je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links inhalen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niet links inhalen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E5E4838-CB02-4560-8570-26A495D2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90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een vrachtwagen besturen als je een rijbewijs B hebt?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6918C68-2CED-4DA7-B475-8BEDDBB23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962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5D9D65-8B03-4194-AAA5-650162D5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84" y="262359"/>
            <a:ext cx="5759990" cy="378142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F8E2DF9-D1A1-4651-8472-135AC3ED1DFF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hier de fietser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</p:txBody>
      </p:sp>
    </p:spTree>
    <p:extLst>
      <p:ext uri="{BB962C8B-B14F-4D97-AF65-F5344CB8AC3E}">
        <p14:creationId xmlns:p14="http://schemas.microsoft.com/office/powerpoint/2010/main" val="331761611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een auto die vertraagt,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Alleen bij bord 1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Alleen bij bord 2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Dit is bij beide borden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verboden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0CF5195-2286-4A16-8288-4D2E7E4BF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2" y="262359"/>
            <a:ext cx="574357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331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ambulance rijdt vrij traag.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hem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Ja, alleen in de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bebouwde kom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9E12242-05BE-4F1B-8D1B-965C96D20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14" y="262359"/>
            <a:ext cx="57340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0591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op deze overweg een auto die voor je rijdt,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Ja, want er zijn lichten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Neen, op een overweg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mag je nooit inhalen</a:t>
            </a:r>
          </a:p>
        </p:txBody>
      </p:sp>
      <p:pic>
        <p:nvPicPr>
          <p:cNvPr id="7" name="Afbeelding 6">
            <a:hlinkClick r:id="rId2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D67FE44-3FD4-4B23-B860-341F2BAB5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64" y="262359"/>
            <a:ext cx="57721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3890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BAC66E-C0DA-4248-A2F8-35AE3916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26AFDB-84FC-4F67-BD4E-F7D269469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647" y="175537"/>
            <a:ext cx="6185806" cy="16569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CFB59E7-B237-4040-B68F-1BFBEB0DA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78" y="174494"/>
            <a:ext cx="4377169" cy="165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0220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wilt richting Evere rijden. Mag je op die rijstrook sneller rijden dan de auto voor jou?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457BB68-1B02-4AC1-9EA7-E42BC3E3B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3146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78306F0-62B4-4176-AA4B-BA5AC1BEE02C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 fietser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als ik genoeg ruimte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tussen de fietser en de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auto bewaar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7C5C30D-601C-4624-95D6-CA2E45D8C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71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AEC7226-13AE-48E6-AEF1-2BA1CEE5C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8"/>
            <a:ext cx="5781675" cy="380047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4B9133D-16C6-4EFB-A6C9-26AEA2A2CE02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 grijze auto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als er geen 	voetganger is die wil 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oversteken</a:t>
            </a:r>
          </a:p>
        </p:txBody>
      </p:sp>
    </p:spTree>
    <p:extLst>
      <p:ext uri="{BB962C8B-B14F-4D97-AF65-F5344CB8AC3E}">
        <p14:creationId xmlns:p14="http://schemas.microsoft.com/office/powerpoint/2010/main" val="390135458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mag de graafmachine voor je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links inhalen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niet inhalen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8BED40F-ADC1-4A66-9481-A14C8E8B5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6586"/>
            <a:ext cx="58007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854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mag de auto voor je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links inhalen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niet links inhalen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335C589-C353-4582-A7C4-4E7B84797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8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Verbruikt een auto meer brandstof als hij rijdt met een </a:t>
            </a:r>
            <a:r>
              <a:rPr lang="nl-BE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skibox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bovenop?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alleen als het hard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waait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B201781-98B2-43A5-95A3-4109D4C10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77" y="262359"/>
            <a:ext cx="5800725" cy="379095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532A0F99-84E1-4479-B3D6-0E10A6CA1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9667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nadert een kruispunt waar dit bord staat.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mag een auto voor je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links inhalen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niet links inhalen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E5E4838-CB02-4560-8570-26A495D2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704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EC5787E-1F43-4566-818F-5B4E70764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4" y="262359"/>
            <a:ext cx="5759990" cy="37814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hier de fietser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	Ja</a:t>
            </a:r>
          </a:p>
          <a:p>
            <a:endParaRPr lang="nl-BE" sz="3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6002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een auto die vertraagt,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Alleen bij bord 1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Alleen bij bord 2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Dit is bij beide borden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verboden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0CF5195-2286-4A16-8288-4D2E7E4BF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2" y="262359"/>
            <a:ext cx="574357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168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ambulance rijdt vrij traag.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hem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Ja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Ja, alleen in de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bebouwde kom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9E12242-05BE-4F1B-8D1B-965C96D20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14" y="262359"/>
            <a:ext cx="57340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209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op deze overweg een auto die voor je rijdt,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Ja, want er zijn lichten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Neen, op een overweg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mag je nooit inhalen</a:t>
            </a:r>
          </a:p>
        </p:txBody>
      </p:sp>
      <p:pic>
        <p:nvPicPr>
          <p:cNvPr id="7" name="Afbeelding 6">
            <a:hlinkClick r:id="rId2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D67FE44-3FD4-4B23-B860-341F2BAB5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64" y="262359"/>
            <a:ext cx="57721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9644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4C9DAC0-6CBD-4CFC-8F5F-1C7C832C1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3E7568-9383-4A45-83B8-A6A9820F5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02" y="172657"/>
            <a:ext cx="4377169" cy="1661615"/>
          </a:xfrm>
          <a:prstGeom prst="rect">
            <a:avLst/>
          </a:prstGeom>
        </p:spPr>
      </p:pic>
      <p:pic>
        <p:nvPicPr>
          <p:cNvPr id="9" name="Afbeelding 8">
            <a:hlinkClick r:id="rId5" action="ppaction://hlinksldjump"/>
            <a:extLst>
              <a:ext uri="{FF2B5EF4-FFF2-40B4-BE49-F238E27FC236}">
                <a16:creationId xmlns:a16="http://schemas.microsoft.com/office/drawing/2014/main" id="{469064FD-B2C1-44E4-9866-F85D15ECA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1206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 bord betekent dat stilstaan en parkeren verboden zijn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alleen op de rijbaan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op de rijbaan en de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berm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alleen op de berm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3646536-8B76-4175-BB65-6A425BA65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7" y="262359"/>
            <a:ext cx="57626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037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Deze auto mag op die plaats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niet parkeren,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maar wel stilstaan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niet parkeren 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niet 	stilstaan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niet stilstaan,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maar wel parkeren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FC15566-A830-400E-9C70-ADDE3FA2D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262359"/>
            <a:ext cx="57912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643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Bij welke pijl begint het verbod voorbij het bord?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Pijl 1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Pijl 2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Pijl 3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0BCBB35-4832-4429-AF25-1A0D17423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262359"/>
            <a:ext cx="5791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0720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mag je niet stilstaan of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Voorbij dit bord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Tot aan dit bord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8088BA3-06D0-429C-824A-5648182EF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" y="262359"/>
            <a:ext cx="57816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20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BD4BF22-2A11-49EA-9EE8-2E4B29C6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C3FD30B-7EE2-4D02-A1B8-0800F3A0B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78" y="179878"/>
            <a:ext cx="4400229" cy="1656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674B187-4DA4-4202-9B76-D7806FEB7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7807" y="179878"/>
            <a:ext cx="6185806" cy="16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4212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81867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Mijn auto staat geparkeerd juist voorbij de oversteekplaats.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Dat mag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Dat mag niet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D657521-19A5-4B49-BCDF-A36964C07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62359"/>
            <a:ext cx="57912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1343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en voorbij een kruispunt mag je niet parkeren en stilstaan?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Tot op 1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Tot op 5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Tot op 20 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DEC94DF-767B-47EB-89CE-228BD16F1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262359"/>
            <a:ext cx="57531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3678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net voor een verkeerslicht even stoppen om een passagier te laten uitstappen?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Alleen als het licht op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rood staat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A2A885D-F0A2-42B7-B1AF-F571C454F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262359"/>
            <a:ext cx="57626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4662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een oversteekplaats mag je niet stilstaan en parkeren op de rijbaan?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20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10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5 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6D04261-121E-40CE-B1FC-E7B485D42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262359"/>
            <a:ext cx="57626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8435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bent moe.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op de pechstrook even stoppen om je benen te strekken?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Neen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Ja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Alleen als je de vier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richtingsaanwijzers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laat branden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DF60071-51F9-442A-BC78-9E77C2C8C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8901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deze lage verkeerslichten mag je niet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20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10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5 m</a:t>
            </a:r>
          </a:p>
        </p:txBody>
      </p:sp>
      <p:pic>
        <p:nvPicPr>
          <p:cNvPr id="7" name="Afbeelding 6">
            <a:hlinkClick r:id="rId2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EDBE7D3-FA4B-4F26-A3C2-6E4288FB0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89" y="262359"/>
            <a:ext cx="57531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970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F683D76-AE17-4481-B6F9-446DA8C46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26AFDB-84FC-4F67-BD4E-F7D26946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647" y="175537"/>
            <a:ext cx="6185806" cy="16587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7E4E9C2-B96F-41B4-9BBB-A40823ECF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02" y="172657"/>
            <a:ext cx="4377169" cy="1661615"/>
          </a:xfrm>
          <a:prstGeom prst="rect">
            <a:avLst/>
          </a:prstGeom>
        </p:spPr>
      </p:pic>
      <p:pic>
        <p:nvPicPr>
          <p:cNvPr id="9" name="Afbeelding 8">
            <a:hlinkClick r:id="rId6" action="ppaction://hlinksldjump"/>
            <a:extLst>
              <a:ext uri="{FF2B5EF4-FFF2-40B4-BE49-F238E27FC236}">
                <a16:creationId xmlns:a16="http://schemas.microsoft.com/office/drawing/2014/main" id="{3E29625E-8EAD-4E0E-924A-A8B04E740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998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 bord betekent dat stilstaan en parkeren verboden zijn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alleen op de rijbaan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op de rijbaan en de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berm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alleen op de berm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3646536-8B76-4175-BB65-6A425BA65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7" y="262359"/>
            <a:ext cx="57626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6340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Deze auto mag op die plaats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niet parkeren,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maar wel stilstaan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niet parkeren en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niet 	stilstaan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niet stilstaan,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maar wel parkeren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FC15566-A830-400E-9C70-ADDE3FA2D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262359"/>
            <a:ext cx="57912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7982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Bij welke pijl begint het verbod voorbij het bord?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Pijl 1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Pijl 2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Pijl 3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0BCBB35-4832-4429-AF25-1A0D17423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262359"/>
            <a:ext cx="5791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34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1AFAD4-701A-43B7-B3FA-2F40FE20C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4" y="262359"/>
            <a:ext cx="5810250" cy="381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Hoeveel passagiers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kunnen in een minibus plaatsnemen,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bestuurder niet meegeteld?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Maximaal 6 passagiers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Maximaal 7 passagiers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Maximaal 8 passagiers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1187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mag je niet stilstaan of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Voorbij dit bord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Tot aan dit bord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8088BA3-06D0-429C-824A-5648182EF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" y="262359"/>
            <a:ext cx="57816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498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C4CB034-6E23-45C3-A129-F6EAA54BED22}"/>
              </a:ext>
            </a:extLst>
          </p:cNvPr>
          <p:cNvSpPr txBox="1"/>
          <p:nvPr/>
        </p:nvSpPr>
        <p:spPr>
          <a:xfrm>
            <a:off x="6281867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Mijn auto staat geparkeerd juist voorbij de oversteekplaats.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Dat mag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Dat mag niet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452CCDE-4451-482C-8532-285B36F94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62359"/>
            <a:ext cx="57912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1037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een kruispunt mag je niet parkeren en stilstaan?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Tot op 1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Tot op 5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Tot op 20 m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DEC94DF-767B-47EB-89CE-228BD16F1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262359"/>
            <a:ext cx="57531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7449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97E657E-46E0-4789-8077-8800FA558DDA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net voor een verkeerslicht even stoppen om een passagier te laten uitstappen?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Alleen als het licht op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rood staat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45F8F98-D0B7-4948-8444-E6A52A39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262359"/>
            <a:ext cx="57626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4031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een oversteekplaats mag je niet stilstaan en parkeren op de rijbaan?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20 m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10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5 m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6D04261-121E-40CE-B1FC-E7B485D42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262359"/>
            <a:ext cx="57626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4095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bent moe.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op de pechstrook even stoppen om je armen te strekken?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Neen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Ja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Alleen als je de vier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richtingsaanwijzers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laat branden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DF60071-51F9-442A-BC78-9E77C2C8C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0995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deze lage verkeerslichten mag je niet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20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10 m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5 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EDBE7D3-FA4B-4F26-A3C2-6E4288FB0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9" y="262359"/>
            <a:ext cx="5753100" cy="3819525"/>
          </a:xfrm>
          <a:prstGeom prst="rect">
            <a:avLst/>
          </a:prstGeom>
        </p:spPr>
      </p:pic>
      <p:pic>
        <p:nvPicPr>
          <p:cNvPr id="8" name="Afbeelding 7">
            <a:hlinkClick r:id="rId3" action="ppaction://hlinksldjump"/>
            <a:extLst>
              <a:ext uri="{FF2B5EF4-FFF2-40B4-BE49-F238E27FC236}">
                <a16:creationId xmlns:a16="http://schemas.microsoft.com/office/drawing/2014/main" id="{F9C1E3DA-E159-4B70-925C-BA5386D80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7728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CBA8C8A-93DA-4B8D-B2D0-C5DFCBD75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CA41179-361A-4F13-9B7B-AE7672849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78" y="173966"/>
            <a:ext cx="4377169" cy="1660306"/>
          </a:xfrm>
          <a:prstGeom prst="rect">
            <a:avLst/>
          </a:prstGeom>
        </p:spPr>
      </p:pic>
      <p:pic>
        <p:nvPicPr>
          <p:cNvPr id="10" name="Afbeelding 9">
            <a:hlinkClick r:id="rId5" action="ppaction://hlinksldjump"/>
            <a:extLst>
              <a:ext uri="{FF2B5EF4-FFF2-40B4-BE49-F238E27FC236}">
                <a16:creationId xmlns:a16="http://schemas.microsoft.com/office/drawing/2014/main" id="{8CB08ABD-8079-45CA-A6E9-C3E15A69A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2060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29E016F-62C7-47FE-8419-3E61FBE58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826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Deze auto mag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alleen stilstaan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stilstaan en parkeren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niet stilstaan 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niet parkeren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6656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F09524D-B16D-41AF-B156-3AF445A04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617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zwarte auto mag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alleen stilstaan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stilstaan en parkeren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niet stilstaan 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niet parkeren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10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Hoeveel is de Maximaal Toegelaten Massa van een personenauto?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1.435 kg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3.500 kg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4.100 kg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BD49BE7-0A04-45A9-9B71-A500B6CBD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304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80E9665-0B8B-47B8-86A5-A198F734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60"/>
            <a:ext cx="5762914" cy="37617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 wil parkeren. Dat mag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op de rijbaan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op de berm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op de rijbaan en op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berm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6859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3F60C25-39E4-45F4-9470-2C7E00DE9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62914" cy="37617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is 17 maart.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langs deze kant van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rijbaan je auto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1850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7DE0A68-1950-4721-85CF-0A57DB73B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62914" cy="376611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is 17 maart.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mag je de auto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parkeren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Langs de kant van de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rijbaan met de pare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huisnummers.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Langs de kant van de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rijbaan met de onpare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nummers.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3976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B47D177-655B-41B8-8927-74C01AA3A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0" y="262359"/>
            <a:ext cx="5673833" cy="37617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mag je in deze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eenrichtingsstraat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Niet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Links en rechts op de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rijbaan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Alleen rechts op de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rijbaan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2136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6565BEA-6A6A-4C20-B488-13CF06A46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0" y="262358"/>
            <a:ext cx="5673833" cy="369110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mag voorbij het bord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Alleen personenauto’s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Vrachtauto’s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Motorfietsen, auto’s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voor dubbel gebruik, 	minibussen, …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5410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CFEBF7D-AD79-4462-B781-CC6F35E8C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09" y="262358"/>
            <a:ext cx="5567365" cy="371978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parkeert hier op zaterdag om 17 uur.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 welk uur zet je de parkeerschijf?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Op 17 uur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Op 17.30 uur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Ik moet geen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parkeerschijf leggen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064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516F38C-CD3A-48FC-A68D-2530E5F10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09" y="262357"/>
            <a:ext cx="5567365" cy="368699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 2 juli mag je voorbij het verkeersbord parkeren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aan deze kant van de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rijbaan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aan de andere kant van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rijbaan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9594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A79C2A9-EEDD-4F14-A8D8-BCEFE1228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9" y="262359"/>
            <a:ext cx="5753100" cy="374708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bord mag je op de berm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1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5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20 m</a:t>
            </a:r>
          </a:p>
        </p:txBody>
      </p:sp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1890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E3AB15-FED7-4377-956D-1AC536BD3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26AFDB-84FC-4F67-BD4E-F7D26946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647" y="175537"/>
            <a:ext cx="6185806" cy="16587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B98FD79-8377-4C15-AF76-50B6F17B1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78" y="173966"/>
            <a:ext cx="4377169" cy="1660306"/>
          </a:xfrm>
          <a:prstGeom prst="rect">
            <a:avLst/>
          </a:prstGeom>
        </p:spPr>
      </p:pic>
      <p:pic>
        <p:nvPicPr>
          <p:cNvPr id="10" name="Afbeelding 9">
            <a:hlinkClick r:id="rId6" action="ppaction://hlinksldjump"/>
            <a:extLst>
              <a:ext uri="{FF2B5EF4-FFF2-40B4-BE49-F238E27FC236}">
                <a16:creationId xmlns:a16="http://schemas.microsoft.com/office/drawing/2014/main" id="{B81B16C9-129D-4028-94A1-34524A974F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8045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29E016F-62C7-47FE-8419-3E61FBE58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826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Deze auto mag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alleen stilstaan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stilstaan en parkeren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niet stilstaan en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niet parkeren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75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hoog mag een auto met lading maximaal zijn?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3,5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4,0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5,5 meter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AADEDCB-5775-415A-9EED-7EE7467F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9459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F09524D-B16D-41AF-B156-3AF445A04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617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zwarte auto mag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alleen stilstaan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stilstaan en parkeren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niet stilstaan en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niet parkeren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8297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 wil parkeren. Dat mag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op de rijbaan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op de berm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op de rijbaan en op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berm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8D77E59-BCB1-4123-AE54-EBE5E5B4C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1" y="262360"/>
            <a:ext cx="5762914" cy="376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6007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3F60C25-39E4-45F4-9470-2C7E00DE9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62914" cy="37617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is 17 maart.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langs deze kant van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rijbaan je auto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5360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7DE0A68-1950-4721-85CF-0A57DB73B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62914" cy="376611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is 17 maart.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mag je de auto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parkeren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Langs de kant van de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rijbaan met de pare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huisnummers.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Langs de kant van de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rijbaan met de onpare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nummers.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0592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B47D177-655B-41B8-8927-74C01AA3A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0" y="262359"/>
            <a:ext cx="5673833" cy="37617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mag je in deze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eenrichtingsstraat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Niet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Links en rechts op de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rijbaan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Alleen rechts op de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rijbaan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0564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6565BEA-6A6A-4C20-B488-13CF06A46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0" y="262358"/>
            <a:ext cx="5673833" cy="369110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mag voorbij het bord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Alleen personenauto’s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Vrachtauto’s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Motorfietsen, auto’s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voor dubbel gebruik, 	minibussen, …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3343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88D3489-F1B8-4E6D-9A4B-C80F13B35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09" y="262358"/>
            <a:ext cx="5567365" cy="371978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930F371-1D76-4F00-8049-55402A593872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parkeert hier op zaterdag om 17 uur.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 welk uur zet je de parkeerschijf?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Op 17 uur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Op 17.30 uur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Ik moet geen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parkeerschijf leggen</a:t>
            </a:r>
          </a:p>
        </p:txBody>
      </p:sp>
    </p:spTree>
    <p:extLst>
      <p:ext uri="{BB962C8B-B14F-4D97-AF65-F5344CB8AC3E}">
        <p14:creationId xmlns:p14="http://schemas.microsoft.com/office/powerpoint/2010/main" val="416443331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516F38C-CD3A-48FC-A68D-2530E5F10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09" y="262357"/>
            <a:ext cx="5567365" cy="368699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 2 juli mag je voorbij het verkeersbord parkeren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aan deze kant van de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rijbaan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aan de andere kant van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rijbaan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484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hlinkClick r:id="rId2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EAD5DA9-10D6-4A2B-B809-301732A26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89" y="262359"/>
            <a:ext cx="5753100" cy="374708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65B06C0-6E6D-4C51-84CF-337406821D84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bord mag je op de berm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1 m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5 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20 m</a:t>
            </a:r>
          </a:p>
        </p:txBody>
      </p:sp>
    </p:spTree>
    <p:extLst>
      <p:ext uri="{BB962C8B-B14F-4D97-AF65-F5344CB8AC3E}">
        <p14:creationId xmlns:p14="http://schemas.microsoft.com/office/powerpoint/2010/main" val="133968807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ED91AE8-6C87-4D28-8CC0-9E89E4E4D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837202C-448F-432A-A858-AD5418BAE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78" y="170381"/>
            <a:ext cx="4377169" cy="1663891"/>
          </a:xfrm>
          <a:prstGeom prst="rect">
            <a:avLst/>
          </a:prstGeom>
        </p:spPr>
      </p:pic>
      <p:pic>
        <p:nvPicPr>
          <p:cNvPr id="8" name="Afbeelding 7">
            <a:hlinkClick r:id="rId5" action="ppaction://hlinksldjump"/>
            <a:extLst>
              <a:ext uri="{FF2B5EF4-FFF2-40B4-BE49-F238E27FC236}">
                <a16:creationId xmlns:a16="http://schemas.microsoft.com/office/drawing/2014/main" id="{96E0142C-1D71-4725-ABE8-22819AD85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11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 bord moet je achter aan de lading hangen, zodra die lading verder uitsteekt dan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1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2 meter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3 meter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76C24EE-3CD9-48A9-A658-AF3AD0D41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4056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439CFAB-CFA0-4D9A-A820-2171DAE29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39622" cy="373390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brandstof is het milieuvriendelijkst?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LPG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Benzine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Diesel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9120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3378ABC-155E-4531-A88D-5C1A18C9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6" cy="374910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ophaalbrug is omhoog.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doe 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laat de motor 	draaien zodat hij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warm blijft.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Je schakelt de motor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uit.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4239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0224764-0E0C-4555-88DA-0F728D7B2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193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Onder invloed van het zonlicht worden uitlaatgassen omgezet in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Benzeen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Ozon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Stikstof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554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C910561-85A6-42A7-AAAC-D352896D0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3205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meer lading in de koffer, hoe hoger het brandstofverbruik.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Juist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Fout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lading heeft geen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invloed op het verbruik.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704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0E0E80D-8C11-46FF-AA53-29EB3CE30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994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verbruikt de auto het meeste brandstof?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je rijdt in een hoog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toerental.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Als je rijdt in een laag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toerental.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1558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2F64ED-416A-4EA2-B1D4-A07FE313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7617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controleer je de bandenspanning?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de banden warm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zijn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Als de banden koud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zijn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0322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verbruikt de auto het minste brandstof?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de motor nog koud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is.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Als de motor op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temperatuur is.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Als je minstens 50 km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gereden hebt.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583A826-DB66-4273-A460-9C5AA22F7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43" y="262359"/>
            <a:ext cx="5749044" cy="377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4716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5064058-E372-491D-BBB6-A93D325A9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97958"/>
            <a:ext cx="5743575" cy="379531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verhoog je best de bandenspanning een beetje?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je in de sneeuw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rijdt.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Als je op ijzel rijdt.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Als je een lange rit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maakt.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3986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2C7F69E-CEF1-4A7A-B5DC-EE28B64E6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97958"/>
            <a:ext cx="5743575" cy="379531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verbruikt de auto het meeste brandstof?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je met open ramen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rijdt.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Als je met gesloten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ramen rijdt.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De ramen hebben geen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invloed.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0647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AE5A5CC-D86A-490F-9E9F-64F1C1F12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8" y="262360"/>
            <a:ext cx="5753101" cy="378024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keert terug van een skivakantie.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verwijder je van het dak van de auto?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Het imperiaal en de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nl-BE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skibox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Alleen de </a:t>
            </a:r>
            <a:r>
              <a:rPr lang="nl-BE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skibox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het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imperiaal </a:t>
            </a:r>
            <a:r>
              <a:rPr lang="nl-BE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blijven.</a:t>
            </a:r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98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auto gebruikt het meest brandstof als je fietsen vervoert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achteraan op de auto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boven op de auto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in de koffer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69DD46A-26ED-4A1E-9C84-AEDD756EE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1" y="262359"/>
            <a:ext cx="58007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9033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342CD5D-0136-4FDD-BD93-985C19F03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26AFDB-84FC-4F67-BD4E-F7D26946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647" y="175537"/>
            <a:ext cx="6185806" cy="16587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F240EF6-8FF4-4C4C-BEE4-5417B66A3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78" y="170381"/>
            <a:ext cx="4377169" cy="1663891"/>
          </a:xfrm>
          <a:prstGeom prst="rect">
            <a:avLst/>
          </a:prstGeom>
        </p:spPr>
      </p:pic>
      <p:pic>
        <p:nvPicPr>
          <p:cNvPr id="10" name="Afbeelding 9">
            <a:hlinkClick r:id="rId6" action="ppaction://hlinksldjump"/>
            <a:extLst>
              <a:ext uri="{FF2B5EF4-FFF2-40B4-BE49-F238E27FC236}">
                <a16:creationId xmlns:a16="http://schemas.microsoft.com/office/drawing/2014/main" id="{78C1FA6C-B6D2-433E-B380-4E01ECBF1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3583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439CFAB-CFA0-4D9A-A820-2171DAE29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39622" cy="373390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brandstof is het milieuvriendelijkst?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LPG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Benzine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Diesel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8783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3378ABC-155E-4531-A88D-5C1A18C9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6" cy="374910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ophaalbrug is omhoog.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doe 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laat de motor 	draaien zodat hij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warm blijft.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Je schakelt de motor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uit.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7704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0224764-0E0C-4555-88DA-0F728D7B2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193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Onder invloed van het zonlicht worden uitlaatgassen omgezet in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Benzeen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Ozon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Stikstof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3270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C910561-85A6-42A7-AAAC-D352896D0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3205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meer lading in de koffer, hoe hoger het brandstofverbruik.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Juist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Fout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lading heeft geen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invloed op het verbruik.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9170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0E0E80D-8C11-46FF-AA53-29EB3CE30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994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verbruikt de auto het meeste brandstof?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je rijdt in een hoog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toerental.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Als je rijdt in een laag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toerental.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2235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2F64ED-416A-4EA2-B1D4-A07FE313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7617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controleer je de bandenspanning?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de banden warm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zijn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Als de banden koud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zijn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4133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verbruikt de auto het minste brandstof?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de motor nog koud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is.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Als de motor op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temperatuur is.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Als je minstens 50 km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gereden hebt.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583A826-DB66-4273-A460-9C5AA22F7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43" y="262359"/>
            <a:ext cx="5749044" cy="377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7144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5064058-E372-491D-BBB6-A93D325A9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97958"/>
            <a:ext cx="5743575" cy="379531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verhoog je best de bandenspanning een beetje?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je in de sneeuw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rijdt.</a:t>
            </a:r>
          </a:p>
          <a:p>
            <a:endParaRPr lang="nl-BE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Als je op ijzel rijdt.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Als je een lange rit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maakt.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5551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2C7F69E-CEF1-4A7A-B5DC-EE28B64E6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97958"/>
            <a:ext cx="5743575" cy="379531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verbruikt de auto het meeste brandstof?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je met open ramen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rijdt.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Als je met gesloten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ramen rijdt.</a:t>
            </a:r>
          </a:p>
          <a:p>
            <a:endParaRPr lang="nl-BE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De ramen hebben geen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invloed.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27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A3E2B164-6BF8-42AC-9B62-8C36AA4BA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48BDAAF-0C3E-4ED6-A750-165C74C4F966}"/>
              </a:ext>
            </a:extLst>
          </p:cNvPr>
          <p:cNvSpPr txBox="1"/>
          <p:nvPr/>
        </p:nvSpPr>
        <p:spPr>
          <a:xfrm>
            <a:off x="7111057" y="179878"/>
            <a:ext cx="49719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Klik op de gewenste opdracht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E997962-F6A1-42B7-B8A8-E8C8E40C5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06" y="179878"/>
            <a:ext cx="4400550" cy="1657350"/>
          </a:xfrm>
          <a:prstGeom prst="rect">
            <a:avLst/>
          </a:prstGeom>
        </p:spPr>
      </p:pic>
      <p:pic>
        <p:nvPicPr>
          <p:cNvPr id="7" name="Afbeelding 6">
            <a:hlinkClick r:id="rId4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11" name="Afbeelding 10">
            <a:hlinkClick r:id="rId6" action="ppaction://hlinksldjump"/>
            <a:extLst>
              <a:ext uri="{FF2B5EF4-FFF2-40B4-BE49-F238E27FC236}">
                <a16:creationId xmlns:a16="http://schemas.microsoft.com/office/drawing/2014/main" id="{B320F48E-59FC-4EFA-8E66-9779D8AB5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8451" y="838669"/>
            <a:ext cx="1907587" cy="720000"/>
          </a:xfrm>
          <a:prstGeom prst="rect">
            <a:avLst/>
          </a:prstGeom>
        </p:spPr>
      </p:pic>
      <p:pic>
        <p:nvPicPr>
          <p:cNvPr id="21" name="Afbeelding 20">
            <a:hlinkClick r:id="rId8" action="ppaction://hlinksldjump"/>
            <a:extLst>
              <a:ext uri="{FF2B5EF4-FFF2-40B4-BE49-F238E27FC236}">
                <a16:creationId xmlns:a16="http://schemas.microsoft.com/office/drawing/2014/main" id="{1BC37D8E-8C6D-4772-A776-A31B861CB7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7243" y="1682648"/>
            <a:ext cx="2680020" cy="716281"/>
          </a:xfrm>
          <a:prstGeom prst="rect">
            <a:avLst/>
          </a:prstGeom>
        </p:spPr>
      </p:pic>
      <p:pic>
        <p:nvPicPr>
          <p:cNvPr id="22" name="Afbeelding 21">
            <a:hlinkClick r:id="rId10" action="ppaction://hlinksldjump"/>
            <a:extLst>
              <a:ext uri="{FF2B5EF4-FFF2-40B4-BE49-F238E27FC236}">
                <a16:creationId xmlns:a16="http://schemas.microsoft.com/office/drawing/2014/main" id="{B7B515E4-8A0F-4583-85CB-A8DDAF05BE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86" y="2521048"/>
            <a:ext cx="2680020" cy="716281"/>
          </a:xfrm>
          <a:prstGeom prst="rect">
            <a:avLst/>
          </a:prstGeom>
        </p:spPr>
      </p:pic>
      <p:pic>
        <p:nvPicPr>
          <p:cNvPr id="23" name="Afbeelding 22">
            <a:hlinkClick r:id="rId11" action="ppaction://hlinksldjump"/>
            <a:extLst>
              <a:ext uri="{FF2B5EF4-FFF2-40B4-BE49-F238E27FC236}">
                <a16:creationId xmlns:a16="http://schemas.microsoft.com/office/drawing/2014/main" id="{037A204B-F8C5-446A-A8C0-D6692EDFC7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7243" y="3339948"/>
            <a:ext cx="2680020" cy="716281"/>
          </a:xfrm>
          <a:prstGeom prst="rect">
            <a:avLst/>
          </a:prstGeom>
        </p:spPr>
      </p:pic>
      <p:pic>
        <p:nvPicPr>
          <p:cNvPr id="24" name="Afbeelding 23">
            <a:hlinkClick r:id="rId12" action="ppaction://hlinksldjump"/>
            <a:extLst>
              <a:ext uri="{FF2B5EF4-FFF2-40B4-BE49-F238E27FC236}">
                <a16:creationId xmlns:a16="http://schemas.microsoft.com/office/drawing/2014/main" id="{ABC13A82-0E9A-4812-8143-E8706C3974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86" y="4147911"/>
            <a:ext cx="2680020" cy="716281"/>
          </a:xfrm>
          <a:prstGeom prst="rect">
            <a:avLst/>
          </a:prstGeom>
        </p:spPr>
      </p:pic>
      <p:pic>
        <p:nvPicPr>
          <p:cNvPr id="25" name="Afbeelding 24">
            <a:hlinkClick r:id="rId13" action="ppaction://hlinksldjump"/>
            <a:extLst>
              <a:ext uri="{FF2B5EF4-FFF2-40B4-BE49-F238E27FC236}">
                <a16:creationId xmlns:a16="http://schemas.microsoft.com/office/drawing/2014/main" id="{7486DE36-5025-46B1-A289-837CB5B948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86" y="4952529"/>
            <a:ext cx="2680020" cy="716281"/>
          </a:xfrm>
          <a:prstGeom prst="rect">
            <a:avLst/>
          </a:prstGeom>
        </p:spPr>
      </p:pic>
      <p:pic>
        <p:nvPicPr>
          <p:cNvPr id="26" name="Afbeelding 25">
            <a:hlinkClick r:id="rId14" action="ppaction://hlinksldjump"/>
            <a:extLst>
              <a:ext uri="{FF2B5EF4-FFF2-40B4-BE49-F238E27FC236}">
                <a16:creationId xmlns:a16="http://schemas.microsoft.com/office/drawing/2014/main" id="{ECF5A7BA-AD51-4507-ADB2-6E14863AE8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7243" y="842388"/>
            <a:ext cx="2680020" cy="716281"/>
          </a:xfrm>
          <a:prstGeom prst="rect">
            <a:avLst/>
          </a:prstGeom>
        </p:spPr>
      </p:pic>
      <p:pic>
        <p:nvPicPr>
          <p:cNvPr id="27" name="Afbeelding 26">
            <a:hlinkClick r:id="rId15" action="ppaction://hlinksldjump"/>
            <a:extLst>
              <a:ext uri="{FF2B5EF4-FFF2-40B4-BE49-F238E27FC236}">
                <a16:creationId xmlns:a16="http://schemas.microsoft.com/office/drawing/2014/main" id="{DD0E9F39-EC62-4395-ABEF-BD2C23EA2B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28451" y="1678929"/>
            <a:ext cx="1898182" cy="720000"/>
          </a:xfrm>
          <a:prstGeom prst="rect">
            <a:avLst/>
          </a:prstGeom>
        </p:spPr>
      </p:pic>
      <p:pic>
        <p:nvPicPr>
          <p:cNvPr id="28" name="Afbeelding 27">
            <a:hlinkClick r:id="rId17" action="ppaction://hlinksldjump"/>
            <a:extLst>
              <a:ext uri="{FF2B5EF4-FFF2-40B4-BE49-F238E27FC236}">
                <a16:creationId xmlns:a16="http://schemas.microsoft.com/office/drawing/2014/main" id="{C0EF1C56-B715-423C-915C-551D66CBAD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28451" y="2521048"/>
            <a:ext cx="1894091" cy="720000"/>
          </a:xfrm>
          <a:prstGeom prst="rect">
            <a:avLst/>
          </a:prstGeom>
        </p:spPr>
      </p:pic>
      <p:pic>
        <p:nvPicPr>
          <p:cNvPr id="29" name="Afbeelding 28">
            <a:hlinkClick r:id="rId19" action="ppaction://hlinksldjump"/>
            <a:extLst>
              <a:ext uri="{FF2B5EF4-FFF2-40B4-BE49-F238E27FC236}">
                <a16:creationId xmlns:a16="http://schemas.microsoft.com/office/drawing/2014/main" id="{32A0123F-BC37-49AB-8D04-4C54A0ACCF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28451" y="4957733"/>
            <a:ext cx="1894091" cy="720000"/>
          </a:xfrm>
          <a:prstGeom prst="rect">
            <a:avLst/>
          </a:prstGeom>
        </p:spPr>
      </p:pic>
      <p:pic>
        <p:nvPicPr>
          <p:cNvPr id="30" name="Afbeelding 29">
            <a:hlinkClick r:id="rId21" action="ppaction://hlinksldjump"/>
            <a:extLst>
              <a:ext uri="{FF2B5EF4-FFF2-40B4-BE49-F238E27FC236}">
                <a16:creationId xmlns:a16="http://schemas.microsoft.com/office/drawing/2014/main" id="{1C7E4D15-474D-417F-B4D0-8172773F9B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28451" y="3338089"/>
            <a:ext cx="1894091" cy="720000"/>
          </a:xfrm>
          <a:prstGeom prst="rect">
            <a:avLst/>
          </a:prstGeom>
        </p:spPr>
      </p:pic>
      <p:pic>
        <p:nvPicPr>
          <p:cNvPr id="31" name="Afbeelding 30">
            <a:hlinkClick r:id="rId23" action="ppaction://hlinksldjump"/>
            <a:extLst>
              <a:ext uri="{FF2B5EF4-FFF2-40B4-BE49-F238E27FC236}">
                <a16:creationId xmlns:a16="http://schemas.microsoft.com/office/drawing/2014/main" id="{3E6773E5-7474-4C87-AFD0-508CF45DD21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28451" y="4147911"/>
            <a:ext cx="1907586" cy="716411"/>
          </a:xfrm>
          <a:prstGeom prst="rect">
            <a:avLst/>
          </a:prstGeom>
        </p:spPr>
      </p:pic>
      <p:pic>
        <p:nvPicPr>
          <p:cNvPr id="32" name="Afbeelding 31">
            <a:hlinkClick r:id="rId25" action="ppaction://hlinksldjump"/>
            <a:extLst>
              <a:ext uri="{FF2B5EF4-FFF2-40B4-BE49-F238E27FC236}">
                <a16:creationId xmlns:a16="http://schemas.microsoft.com/office/drawing/2014/main" id="{662B365C-6D35-45D6-80E2-D37EE12D323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28452" y="5767555"/>
            <a:ext cx="1907586" cy="720000"/>
          </a:xfrm>
          <a:prstGeom prst="rect">
            <a:avLst/>
          </a:prstGeom>
        </p:spPr>
      </p:pic>
      <p:pic>
        <p:nvPicPr>
          <p:cNvPr id="33" name="Afbeelding 32">
            <a:hlinkClick r:id="rId27" action="ppaction://hlinksldjump"/>
            <a:extLst>
              <a:ext uri="{FF2B5EF4-FFF2-40B4-BE49-F238E27FC236}">
                <a16:creationId xmlns:a16="http://schemas.microsoft.com/office/drawing/2014/main" id="{47F19519-3C3E-4099-AA03-9D7A03B71D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86" y="5767555"/>
            <a:ext cx="2680020" cy="716281"/>
          </a:xfrm>
          <a:prstGeom prst="rect">
            <a:avLst/>
          </a:prstGeom>
        </p:spPr>
      </p:pic>
      <p:pic>
        <p:nvPicPr>
          <p:cNvPr id="13" name="Afbeelding 12">
            <a:hlinkClick r:id="rId28" action="ppaction://hlinksldjump"/>
            <a:extLst>
              <a:ext uri="{FF2B5EF4-FFF2-40B4-BE49-F238E27FC236}">
                <a16:creationId xmlns:a16="http://schemas.microsoft.com/office/drawing/2014/main" id="{53313645-F749-481F-8982-D944B23A8D7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41" y="5538162"/>
            <a:ext cx="1691250" cy="10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13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Hoever mag de lading langs de voorkant voorbij de bumper uitsteken?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niets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1 meter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3 meter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51B5421-94A9-4D5B-8203-614441DFB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7415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AE5A5CC-D86A-490F-9E9F-64F1C1F12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8" y="262360"/>
            <a:ext cx="5753101" cy="378024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keert terug van een skivakantie.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verwijder je van het dak van de auto?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Het imperiaal en de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nl-BE" sz="30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skibox</a:t>
            </a:r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Alleen de </a:t>
            </a:r>
            <a:r>
              <a:rPr lang="nl-BE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skibox</a:t>
            </a:r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het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imperiaal mag blijven.</a:t>
            </a:r>
          </a:p>
        </p:txBody>
      </p:sp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8561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8EAE127-AC75-4222-BF5E-1453042F0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3FCDA34-941C-497C-BCAF-0E14487AE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78" y="175537"/>
            <a:ext cx="4377169" cy="1663891"/>
          </a:xfrm>
          <a:prstGeom prst="rect">
            <a:avLst/>
          </a:prstGeom>
        </p:spPr>
      </p:pic>
      <p:pic>
        <p:nvPicPr>
          <p:cNvPr id="8" name="Afbeelding 7">
            <a:hlinkClick r:id="rId5" action="ppaction://hlinksldjump"/>
            <a:extLst>
              <a:ext uri="{FF2B5EF4-FFF2-40B4-BE49-F238E27FC236}">
                <a16:creationId xmlns:a16="http://schemas.microsoft.com/office/drawing/2014/main" id="{0DBF2DA0-9273-499C-B2FD-BC7CE7E93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2956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E02EC3-A36A-4717-9512-233190A06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6" cy="376607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gewonde klaagt over hevige pijn en vraagt een pijnstiller.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geeft geen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medicijnen.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Je geeft het medicijn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dat hij vraagt.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mag een aspirine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geven.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0890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F30CA5-B700-40F7-BF93-FF4E7BC50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6" cy="377398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is het internationale noodnummer?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100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101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112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0359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3517790-CE1E-4123-BB92-2181F06F3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3576" cy="378697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je voertuig plaats je op deze weg gevarendriehoek?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30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50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100 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591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354284B-FC1C-4E21-9BF5-7B4ECAEC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7"/>
            <a:ext cx="5743576" cy="379531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je voertuig plaats je op deze weg gevarendriehoek?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30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50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100 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6480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85A9EB3-3EC7-409B-BCBB-1B53E34E1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3576" cy="37826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je voertuig plaats je op deze weg gevarendriehoek?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30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50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100 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987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4B64901-9607-4D69-9BA5-EAAB610F6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7"/>
            <a:ext cx="5743576" cy="379531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 je kunt kiezen, hoe verwittig je dan best de hulpdiensten?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Via de praatpaal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Met de gsm via het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nummer 112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2808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7B6DA97-2B3D-499C-9B08-51A8746C1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3576" cy="379101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op een autosnelweg naar de andere rijrichting lopen om hulp te bieden?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alleen ‘s nachts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7471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2B270AC-C5B0-49D3-849D-BE8063209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7"/>
            <a:ext cx="5743576" cy="378697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Bij een ongeval met enkel stoffelijke schade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moet je de politie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verwittigen.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moet je de politie niet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verwittigen.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mag je de politie nooit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verwittigen.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56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een personenauto voorbij dit bord parkeren?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neen, alleen een lichte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vrachtauto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FA595B3-9204-4FCD-A6FC-DFDF857AE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3360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CD10832-5289-4CB7-82E9-6572C1C88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7"/>
            <a:ext cx="5762785" cy="378697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motorrijder is zwaar gewond.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verwijdert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voorzichtig zijn helm.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Je laat de helm op zijn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hoofd.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verwijdert de helm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alleen als hij geen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hoofdpijn heeft.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5420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B61ADFC-3AE7-4969-8C99-9AFBA05F0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9" y="262359"/>
            <a:ext cx="5777937" cy="381369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gewonde heeft dorst.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drank mag je hem geven?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Geen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Water of koffie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Niet-alcoholische drank</a:t>
            </a:r>
          </a:p>
        </p:txBody>
      </p:sp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5413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3141912-FC67-4C8B-BD0C-3DC2AB59F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26AFDB-84FC-4F67-BD4E-F7D26946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647" y="175537"/>
            <a:ext cx="6185806" cy="16587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573D31F-80B4-4C0A-A194-3FCAEEEF0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78" y="175537"/>
            <a:ext cx="4377169" cy="1663891"/>
          </a:xfrm>
          <a:prstGeom prst="rect">
            <a:avLst/>
          </a:prstGeom>
        </p:spPr>
      </p:pic>
      <p:pic>
        <p:nvPicPr>
          <p:cNvPr id="10" name="Afbeelding 9">
            <a:hlinkClick r:id="rId6" action="ppaction://hlinksldjump"/>
            <a:extLst>
              <a:ext uri="{FF2B5EF4-FFF2-40B4-BE49-F238E27FC236}">
                <a16:creationId xmlns:a16="http://schemas.microsoft.com/office/drawing/2014/main" id="{F6FA5138-2B9B-4FEB-9856-5CFDCEA4F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0982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E02EC3-A36A-4717-9512-233190A06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6" cy="376607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gewonde klaagt over hevige pijn en vraagt een pijnstiller.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geeft geen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medicijnen.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Je geeft het medicijn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dat hij vraagt.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mag een aspirine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geven.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3918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F30CA5-B700-40F7-BF93-FF4E7BC50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6" cy="377398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is het internationale noodnummer?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100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101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112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4208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3517790-CE1E-4123-BB92-2181F06F3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3576" cy="378697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je voertuig plaats je op deze weg gevarendriehoek?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30 m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50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100 m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3204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354284B-FC1C-4E21-9BF5-7B4ECAEC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7"/>
            <a:ext cx="5743576" cy="379531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je voertuig plaats je op deze weg gevarendriehoek?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30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50 m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100 m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0314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85A9EB3-3EC7-409B-BCBB-1B53E34E1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3576" cy="37826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ver voor je voertuig plaats je op deze weg gevarendriehoek?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30 m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50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100 m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3414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4B64901-9607-4D69-9BA5-EAAB610F6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7"/>
            <a:ext cx="5743576" cy="379531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 je kunt kiezen, hoe verwittig je dan best de hulpdiensten?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Via de praatpaal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Met de gsm via het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nummer 112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0832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7B6DA97-2B3D-499C-9B08-51A8746C1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3576" cy="379101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op een autosnelweg naar de andere rijrichting lopen om hulp te bieden?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alleen ‘s nachts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0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Hoever mag de lading achter een auto uitsteken, als je geen </a:t>
            </a:r>
            <a:r>
              <a:rPr lang="nl-BE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waarschuwings-bord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aan de lading hangt?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maximaal 0,5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maximaal 1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maximaal 3 meter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398106E-1430-41B7-A561-3F75ACE12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7" y="262359"/>
            <a:ext cx="57626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5045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2B270AC-C5B0-49D3-849D-BE8063209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7"/>
            <a:ext cx="5743576" cy="378697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Bij een ongeval met enkel stoffelijke schade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moet je de politie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verwittigen.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moet je de politie niet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verwittigen.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mag je de politie nooit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verwittigen.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8643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CD10832-5289-4CB7-82E9-6572C1C88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7"/>
            <a:ext cx="5762785" cy="378697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motorrijder is zwaar gewond.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verwijdert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voorzichtig zijn helm.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Je laat de helm op zijn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hoofd.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verwijdert de helm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alleen als hij geen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hoofdpijn heeft.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1550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B61ADFC-3AE7-4969-8C99-9AFBA05F0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9" y="262359"/>
            <a:ext cx="5777937" cy="381369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gewonde heeft dorst.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drank mag je hem geven?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Geen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Water of koffie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Niet-alcoholische drank</a:t>
            </a:r>
          </a:p>
        </p:txBody>
      </p:sp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6918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6AF4AC0-E067-411B-90ED-FE00CFC09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B571408-FD6F-4D00-85CF-387027A7D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78" y="175537"/>
            <a:ext cx="4377169" cy="1643885"/>
          </a:xfrm>
          <a:prstGeom prst="rect">
            <a:avLst/>
          </a:prstGeom>
        </p:spPr>
      </p:pic>
      <p:pic>
        <p:nvPicPr>
          <p:cNvPr id="8" name="Afbeelding 7">
            <a:hlinkClick r:id="rId5" action="ppaction://hlinksldjump"/>
            <a:extLst>
              <a:ext uri="{FF2B5EF4-FFF2-40B4-BE49-F238E27FC236}">
                <a16:creationId xmlns:a16="http://schemas.microsoft.com/office/drawing/2014/main" id="{01BA63EB-38D2-47AB-9C2C-1C92084B3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0302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3ACEFC3-25CD-46E8-A736-56F084AF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77833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heet het systeem dat ervoor zorgt dat de auto bestuurbaar blijft wanneer je plots aan je stuur moet draaien om een hindernis te ontwijken?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ABS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ESP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6879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B2F4358-2CB5-4C71-A5FE-DACCA4E5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6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brandstof van je auto is benzine. Wat is het aanbevolen toerental om te schakelen?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2 000 toeren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2 500 toeren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3 000 toeren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40040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A322594-928C-4BA2-BFFD-6D8E3CDC6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verwisselt een autoband. Hoe moet je de bouten aandraaien?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kruiselings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volgens de wijzers van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klok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713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402B2A9-673A-45EC-8936-381DE1C03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ligt sneeuw op de weg en je rijdt met spijkerbanden.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snel mag je maximaal op een autosnelweg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60 km/u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90 km/u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120 km/u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93037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2F0B332-55BC-4D9B-BAD1-8567AD7FA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diep moeten de diepe groeven van een autoband minimaal zijn?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1,6 mm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2,5 mm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3,2 mm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45513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ECDA50C-797E-4E2A-A638-E126F94B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doe je wanneer je fel bergop of bergaf moet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rijdt in de gewone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versnelling.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Je schakelt een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versnelling hoger.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schakelt een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versnelling lager.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56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een vrachtwagen besturen als je een rijbewijs B hebt?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6918C68-2CED-4DA7-B475-8BEDDBB23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3638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3937850-3528-4198-9F01-DFE864A40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6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 een autoband staan deze kenmerken. Wat betekent de “165”?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De breedte van de band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mm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De hoogte van de band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mm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De dikte van de band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mm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38172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8C1B8EF-84A1-483E-B72A-E7EFCA970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plaats je de linkervoet nadat je hebt geschakeld?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Links naast het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koppelingspedaal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Onder het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koppelingspedaal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Net boven het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koppelingspedaal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6578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318873D-7CD2-482C-9A5C-4EC00335E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3575" cy="378669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verhoog je de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hoeveelheid lucht in de banden een beetje?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je veel in de stad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moet rijden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Als er sneeuw ligt op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weg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Als je een zware lading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moet vervoeren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61636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wagen begint te slippen.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doe 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Het gaspedaal meteen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indrukken.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Het rempedaal meteen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indrukken.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Het koppelingspedaal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meteen indrukken.</a:t>
            </a:r>
          </a:p>
        </p:txBody>
      </p:sp>
      <p:pic>
        <p:nvPicPr>
          <p:cNvPr id="7" name="Afbeelding 6">
            <a:hlinkClick r:id="rId2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8800A8E-1F33-429D-8356-37F4C075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2" y="262359"/>
            <a:ext cx="5743575" cy="37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2342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8470781-7294-441B-B77B-95EC5B513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26AFDB-84FC-4F67-BD4E-F7D26946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647" y="175537"/>
            <a:ext cx="6185806" cy="165873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02F612F-CA9A-4704-BEEB-53ECEA40A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78" y="175537"/>
            <a:ext cx="4377169" cy="1643885"/>
          </a:xfrm>
          <a:prstGeom prst="rect">
            <a:avLst/>
          </a:prstGeom>
        </p:spPr>
      </p:pic>
      <p:pic>
        <p:nvPicPr>
          <p:cNvPr id="14" name="Afbeelding 13">
            <a:hlinkClick r:id="rId6" action="ppaction://hlinksldjump"/>
            <a:extLst>
              <a:ext uri="{FF2B5EF4-FFF2-40B4-BE49-F238E27FC236}">
                <a16:creationId xmlns:a16="http://schemas.microsoft.com/office/drawing/2014/main" id="{ADE59E6A-EE82-4A13-8593-DAC2A9CFA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290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3ACEFC3-25CD-46E8-A736-56F084AF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77833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heet het systeem dat ervoor zorgt dat de auto bestuurbaar blijft wanneer je plots aan je stuur moet draaien om een hindernis te ontwijken?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ABS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ESP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6419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B2F4358-2CB5-4C71-A5FE-DACCA4E5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6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brandstof van je auto is benzine. Wat is het aanbevolen toerental om te schakelen?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2 000 toeren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2 500 toeren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3 000 toeren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9381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A322594-928C-4BA2-BFFD-6D8E3CDC6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verwisselt een autoband. Hoe moet je de bouten aandraaien?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kruiselings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volgens de wijzers van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klok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3063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402B2A9-673A-45EC-8936-381DE1C03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ligt sneeuw op de weg en je rijdt met spijkerbanden.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snel mag je maximaal op een autosnelweg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60 km/u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90 km/u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120 km/u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1218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2F0B332-55BC-4D9B-BAD1-8567AD7FA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diep moeten de diepe groeven van een autoband minimaal zijn?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1,6 mm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2,5 mm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3,2 mm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37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Verbruikt een auto meer brandstof als hij rijdt met een </a:t>
            </a:r>
            <a:r>
              <a:rPr lang="nl-BE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skibox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bovenop?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alleen als het hard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waait</a:t>
            </a:r>
          </a:p>
        </p:txBody>
      </p:sp>
      <p:pic>
        <p:nvPicPr>
          <p:cNvPr id="7" name="Afbeelding 6">
            <a:hlinkClick r:id="rId2" action="ppaction://hlinksldjump"/>
            <a:extLst>
              <a:ext uri="{FF2B5EF4-FFF2-40B4-BE49-F238E27FC236}">
                <a16:creationId xmlns:a16="http://schemas.microsoft.com/office/drawing/2014/main" id="{6EBF1FB5-1427-4FA3-BC18-A146D1A1F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B201781-98B2-43A5-95A3-4109D4C10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77" y="262359"/>
            <a:ext cx="58007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89544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ECDA50C-797E-4E2A-A638-E126F94B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doe je wanneer je fel bergop of bergaf moet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rijdt in de gewone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versnelling.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Je schakelt een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versnelling hoger.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schakelt een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versnelling lager.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21142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3937850-3528-4198-9F01-DFE864A40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6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 een autoband staan deze kenmerken. Wat betekent de “165”?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De breedte van de band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mm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De hoogte van de band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mm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De dikte van de band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mm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2354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8C1B8EF-84A1-483E-B72A-E7EFCA970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plaats je de linkervoet nadat je hebt geschakeld?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Links naast het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koppelingspedaal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Onder het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koppelingspedaal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Net boven het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koppelingspedaal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08801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318873D-7CD2-482C-9A5C-4EC00335E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3575" cy="378669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verhoog je de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hoeveelheid lucht in de banden een beetje?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je veel in de stad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moet rijden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Als er sneeuw ligt op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weg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Als je een zware lading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moet vervoeren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42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wagen begint te slippen.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doe 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Het gaspedaal meteen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indrukken.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Het rempedaal meteen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indrukken.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Het koppelingspedaal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meteen indrukken.</a:t>
            </a:r>
          </a:p>
        </p:txBody>
      </p:sp>
      <p:pic>
        <p:nvPicPr>
          <p:cNvPr id="7" name="Afbeelding 6">
            <a:hlinkClick r:id="rId2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8800A8E-1F33-429D-8356-37F4C075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2" y="262359"/>
            <a:ext cx="5743575" cy="37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78007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BD7F370-F6E2-49E4-B715-9E513FEE7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C6FF543-3696-4C86-B476-2A92E3B2F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78" y="170380"/>
            <a:ext cx="4377169" cy="1663892"/>
          </a:xfrm>
          <a:prstGeom prst="rect">
            <a:avLst/>
          </a:prstGeom>
        </p:spPr>
      </p:pic>
      <p:pic>
        <p:nvPicPr>
          <p:cNvPr id="9" name="Afbeelding 8">
            <a:hlinkClick r:id="rId5" action="ppaction://hlinksldjump"/>
            <a:extLst>
              <a:ext uri="{FF2B5EF4-FFF2-40B4-BE49-F238E27FC236}">
                <a16:creationId xmlns:a16="http://schemas.microsoft.com/office/drawing/2014/main" id="{6D887B88-8267-4528-B885-665F8CD85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10924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B4F9F89-82A9-44BB-91A9-4F4CF3EB6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5736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wilt links afslaan.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heeft voorrang?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Ik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De grijze auto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De fietser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9068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moet je stoppen?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Aan de spoorweg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Voor de zijstraat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Ongeveer 4 meter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voor de spoorweg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CBDF651-54A1-4E1E-B1BB-6EB6F99F1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1895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7283C75-C3CD-4902-A6D3-4B5DC44D2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6607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wilt van rijstrook veranderen.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Ik heb voorrang.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Ik moet voorrang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verlenen aan de auto’s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de andere rijstroken.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Ik krijg voorrang als ik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mijn richtingaanwijzer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aanzet.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27876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DB1FC2-BED2-44BD-8D36-D380CCCC2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 je doen?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Voorrang verlenen.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Voorzichtig verder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rijden.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Stoppen.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4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3B630C-5228-4A4D-9037-E9BAE02E7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5BC70D6-32A2-46DF-B52A-5987CF4D3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04" y="180007"/>
            <a:ext cx="437184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66728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0FA18BA-5570-47D5-889F-9E5F1025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7001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 je doen?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Voorrang verlenen.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Voorzichtig verder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rijden.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Stoppen.	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13731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2523644-FB29-4FFF-A137-C879CC70E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sneller je rijdt,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hoe kleiner je waar-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nemingsveld wordt.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hoe groter je waar-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nemingsveld wordt.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waarnemingsveld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blijft gelijk.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0224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891F897-EBE2-421F-93A0-8809BCE24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9531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kan je de rem te gemakkelijk indrukken?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er lucht in de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remmen zit.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Als er water in de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remmen zit.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Als er lucht of water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de remmen zit.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33906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00A21B4-FB57-40BF-88F3-EDB70C52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rijdt te snel.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rem 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In de bocht.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Voor de bocht.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Na de bocht.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55925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AB0DE66-1E8B-4CB7-A722-99106C82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75297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rijdt 90 km/u op een autoweg. Hoeveel meter heb je nodig om te stoppen?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Ongeveer 50 à 70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Ongeveer 70 à 90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Ongeveer 90 à 100 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93671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3B210F8-3673-4B83-A8D4-32BFE9D7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9" y="262359"/>
            <a:ext cx="5753100" cy="37886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paarden schrikken als je aangereden komt.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 je doen?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Vertragen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Voorrang verlenen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Stoppen</a:t>
            </a:r>
          </a:p>
        </p:txBody>
      </p:sp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74105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10BF225-E493-4F35-ACAC-501E9B4EB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26AFDB-84FC-4F67-BD4E-F7D26946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647" y="175537"/>
            <a:ext cx="6185806" cy="16587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ACD15DD-F67B-4FFC-AD59-EE3ED0095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78" y="170380"/>
            <a:ext cx="4377169" cy="1663892"/>
          </a:xfrm>
          <a:prstGeom prst="rect">
            <a:avLst/>
          </a:prstGeom>
        </p:spPr>
      </p:pic>
      <p:pic>
        <p:nvPicPr>
          <p:cNvPr id="9" name="Afbeelding 8">
            <a:hlinkClick r:id="rId6" action="ppaction://hlinksldjump"/>
            <a:extLst>
              <a:ext uri="{FF2B5EF4-FFF2-40B4-BE49-F238E27FC236}">
                <a16:creationId xmlns:a16="http://schemas.microsoft.com/office/drawing/2014/main" id="{4E89BB8E-BB16-4862-8390-0E16A943DE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31595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B4F9F89-82A9-44BB-91A9-4F4CF3EB6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5736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wilt links afslaan.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heeft voorrang?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Ik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De grijze auto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De fietser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10085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moet je stoppen?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Aan de spoorweg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Voor de zijstraat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Ongeveer 4 meter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voor de spoorweg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CBDF651-54A1-4E1E-B1BB-6EB6F99F1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7975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7283C75-C3CD-4902-A6D3-4B5DC44D2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6607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wilt van rijstrook veranderen.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Ik heb voorrang.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Ik moet voorrang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verlenen aan de auto’s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de andere rijstroken.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Ik krijg voorrang als ik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mijn richtingaanwijzer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aanzet.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86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 hoeveel meter voor het voertuig plaats je op gewone wegen een gevarendriehoek?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30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50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100 meter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4221389-5A29-4962-828D-B25140EDC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66212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DB1FC2-BED2-44BD-8D36-D380CCCC2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 je doen?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Voorrang verlenen.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Voorzichtig verder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rijden.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Stoppen.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29179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0FA18BA-5570-47D5-889F-9E5F1025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7001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 je doen?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Voorrang verlenen.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Voorzichtig verder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rijden.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Stoppen.	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8449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2523644-FB29-4FFF-A137-C879CC70E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sneller je rijdt,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hoe kleiner je waar-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nemingsveld wordt.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hoe groter je waar-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nemingsveld wordt.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waarnemingsveld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blijft gelijk.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12520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891F897-EBE2-421F-93A0-8809BCE24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9531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kan je de rem te gemakkelijk indrukken?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Als er lucht in de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remmen zit.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Als er water in de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remmen zit.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Als er lucht of water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de remmen zit.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55398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00A21B4-FB57-40BF-88F3-EDB70C52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rijdt te snel.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rem 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In de bocht.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Voor de bocht.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Na de bocht.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16841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AB0DE66-1E8B-4CB7-A722-99106C82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75297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rijdt 90 km/u op een autoweg. Hoeveel meter heb je nodig om te stoppen?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Ongeveer 50 à 70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Ongeveer 70 à 90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Ongeveer 90 à 100 m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99390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3B210F8-3673-4B83-A8D4-32BFE9D7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9" y="262359"/>
            <a:ext cx="5753100" cy="37886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paarden schrikken als je aangereden komt.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 je doen?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Vertragen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Voorrang verlenen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Stoppen</a:t>
            </a:r>
          </a:p>
        </p:txBody>
      </p:sp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51735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5545D44-CA44-4562-8FD3-38CD8B85F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1E197D2-FE03-4F77-829B-E4598E579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78" y="175537"/>
            <a:ext cx="4377169" cy="1652120"/>
          </a:xfrm>
          <a:prstGeom prst="rect">
            <a:avLst/>
          </a:prstGeom>
        </p:spPr>
      </p:pic>
      <p:pic>
        <p:nvPicPr>
          <p:cNvPr id="9" name="Afbeelding 8">
            <a:hlinkClick r:id="rId5" action="ppaction://hlinksldjump"/>
            <a:extLst>
              <a:ext uri="{FF2B5EF4-FFF2-40B4-BE49-F238E27FC236}">
                <a16:creationId xmlns:a16="http://schemas.microsoft.com/office/drawing/2014/main" id="{6593502B-9003-481F-A37D-BA19FA8C0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14302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EB5E215-C978-425A-9DCC-3212197B5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6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Defensief rijden is zo rijden dat je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niet bij een ongeval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betrokken raakt.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niet in fout bent bij een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eventueel ongeval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enkel blikschade hebt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bij een ongeval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45238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EBBDAA-B2E8-4327-A70C-192DCDD69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Bij regen is de stopafstand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langer dan bij droog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weer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korter dan bij droog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weer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13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 in de auto aanwezig zijn?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een veiligheidsvestje 	en een trekkabel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een trekkabel en een 	brandblustoestel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een brandblustoestel 	en een 	veiligheidsvestje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1036E70-9A9A-4B16-8BF2-889D796B4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94955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596-B438-41FC-BD20-087038D2D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Moet je hier vertragen?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Ja, spelende kinderen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zijn een te voorziene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hindernis.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Ja, ik nader een kruis-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punt waar ik voorrang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moet verlenen.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Neen.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95677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AC2FD3-35E6-458C-88C7-5E1743E3E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5336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kleur auto is het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beste zichtbaar in het verkeer?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Een witte auto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Een rode auto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Een gele auto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56590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86D0BA9-75AA-4DA0-95CC-1080F7163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3575" cy="379714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 je doen?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Vertragen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Voorrang verlenen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Stoppen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68341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BBAD3DC-9D5E-4B61-A455-270A7BFDE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81835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ronde verkeersbord betekent: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Parkeren verplicht in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richting van het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verkeer.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Verplichte richting.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Weg met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eenrichtingsverkeer.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12794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A7501BF-EEF7-4FDA-BEFA-A5CEDA844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6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heeft voorrang?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De voetganger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De voetganger 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fietser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De fietser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6408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DA97E26-1B57-47DF-BC93-023784A44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77071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stopafstand is de afstand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je aflegt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vanaf het indrukken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van het rempedaal tot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je gestopt bent.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Vanaf het zien van het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gevaar tot je gestopt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bent.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13798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FA3F888-F117-466F-A4C7-FB87E921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37278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rijdt 100 km/u op een autosnelweg. Wat is een veilige afstand ten opzicht van de auto voor 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Ongeveer 50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Ongeveer 60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Ongeveer 100 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5964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rijdt 90 km/u.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 te stoppen heb je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50 tot 70 m nodig.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70 tot 90 m nodig.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90 tot 120 m nodig.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72C26C4-94FA-4A32-BA2A-0F57B21B0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262359"/>
            <a:ext cx="5743575" cy="37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30706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6D041E7-6C9A-47A5-9CEA-6C25385C0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 bord moet geplaatst worden bij een tunnel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die langer is dan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1 500 meter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die langer is dan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500 meter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die korter is dan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500 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29438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5185443-44A3-4B5D-B536-B2807BEE7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7398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kondigt dit verkeersbord aan?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Een hulppost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Een noodtelefoon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Een nooduitgang in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een tunnel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03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met een auto rijden als je geen reservewiel bij je hebt?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maar je kunt een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nl-BE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boete krijgen</a:t>
            </a:r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8E52B52-B8E4-49FB-83FB-C94C7AEE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2" y="262359"/>
            <a:ext cx="581977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68161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E1D9BEE-37A9-4FD3-B3C8-32CDD79B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82548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meld je best een ongeval in een tunnel?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Met je gsm, dat is het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snelst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Via de praatpaal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Met de noodtelefoon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92179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23C0D42-35A7-4501-A36D-C78D562F7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3575" cy="378831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is hevige rook in een tunnel en je laat je auto achter.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sluit de portieren.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Je laat de sleutel in het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contact zitten.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laat de portieren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open, maar neemt de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sleutel mee.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47388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DCF8C1E-603E-406B-A671-A0E063092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4566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doe je bij het inrijden van een tunnel?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zet je mistlicht aan.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Je zet de radio uit.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zet de dimlichten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aan en je zet je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zonnebril af.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8540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A9BD9F9-C25C-4460-B017-AFFB7BB81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8346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doet de blinde?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Zij wacht om over te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steken.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Zij wacht op de bus.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Zij luistert naar het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verkeer.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75845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BCF487B-10FB-47A4-8D44-CC87DEC6E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77348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Voor wie is deze weg voorbehouden?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Voetgangers en fietsers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Voetgangers, fietsers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en ruiters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Voetgangers, fietsers,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ruiters 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landbouwvoertuigen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42765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766CED0-6124-46A2-B0AC-8149AEDEF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78863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Moet je de aanwijzingen van deze persoon opvolgen?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58636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742E017-A722-4AC4-954B-6D30B86C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wordt mistig. Verander je de afstand tegenover je voorligger?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Neen.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Ja, ik houd een grotere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afstand aan.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ik houd een kortere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afstand aan, zodat ik de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voorligger beter zie.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38252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blinde staat zo aan de oversteekplaats.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doe 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stopt en claxonneert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Je rijdt verder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stopt en wacht tot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blinde oversteekt</a:t>
            </a:r>
          </a:p>
        </p:txBody>
      </p:sp>
      <p:pic>
        <p:nvPicPr>
          <p:cNvPr id="7" name="Afbeelding 6">
            <a:hlinkClick r:id="rId2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97B68DE-7077-4E04-A6F9-1BE856520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1" y="262359"/>
            <a:ext cx="5743575" cy="37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75714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7533-5E4F-4F0A-9A98-1F7FC6E49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26AFDB-84FC-4F67-BD4E-F7D26946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647" y="175537"/>
            <a:ext cx="6185806" cy="165873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6B42A40-3A6D-424A-9891-D9CA478DB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78" y="175537"/>
            <a:ext cx="4377169" cy="1652120"/>
          </a:xfrm>
          <a:prstGeom prst="rect">
            <a:avLst/>
          </a:prstGeom>
        </p:spPr>
      </p:pic>
      <p:pic>
        <p:nvPicPr>
          <p:cNvPr id="9" name="Afbeelding 8">
            <a:hlinkClick r:id="rId6" action="ppaction://hlinksldjump"/>
            <a:extLst>
              <a:ext uri="{FF2B5EF4-FFF2-40B4-BE49-F238E27FC236}">
                <a16:creationId xmlns:a16="http://schemas.microsoft.com/office/drawing/2014/main" id="{392FC430-8614-4E7D-95CC-F04D91681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3141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EB5E215-C978-425A-9DCC-3212197B5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6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Defensief rijden is zo rijden dat je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niet bij een ongeval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betrokken raakt.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niet in fout bent bij een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eventueel ongeval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enkel blikschade hebt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bij een ongeval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57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Uit angst voor diefstal heb je enkel kopieën van de documenten in de auto liggen?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Dat mag en is heel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verstandig</a:t>
            </a:r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nl-BE" sz="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Dat mag niet, je moet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originele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documenten bij je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hebben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BA4FE92-F4BB-4886-9ADF-6949AA9ED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50105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EBBDAA-B2E8-4327-A70C-192DCDD69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Bij regen is de stopafstand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langer dan bij droog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weer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korter dan bij droog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weer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73516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596-B438-41FC-BD20-087038D2D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Moet je hier vertragen?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Ja, spelende kinderen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zijn een te voorziene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hindernis.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Ja, ik nader een kruis-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punt waar ik voorrang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moet verlenen.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Neen.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6842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AC2FD3-35E6-458C-88C7-5E1743E3E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5336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kleur auto is het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beste zichtbaar in het verkeer?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Een witte auto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Een rode auto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Een gele auto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48768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86D0BA9-75AA-4DA0-95CC-1080F7163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3575" cy="379714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 je doen?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Vertragen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Voorrang verlenen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Stoppen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17335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BBAD3DC-9D5E-4B61-A455-270A7BFDE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81835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ronde verkeersbord betekent: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Parkeren verplicht in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richting van het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verkeer.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Verplichte richting.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Weg met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eenrichtingsverkeer.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63161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A7501BF-EEF7-4FDA-BEFA-A5CEDA844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3576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heeft voorrang?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De voetganger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De voetganger en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fietser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De fietser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36250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DA97E26-1B57-47DF-BC93-023784A44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77071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stopafstand is de afstand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je aflegt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vanaf het indrukken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van het rempedaal tot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je gestopt bent.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Vanaf het zien van het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gevaar tot je gestopt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bent.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37156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FA3F888-F117-466F-A4C7-FB87E921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37278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rijdt 100 km/u op een autosnelweg. Wat is een veilige afstand ten opzicht van de auto voor 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Ongeveer 50 m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Ongeveer 60 m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Ongeveer 100 m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75298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rijdt 90 km/u.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 te stoppen heb je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50 tot 70 m nodig.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70 tot 90 m nodig.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90 tot 120 m nodig.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72C26C4-94FA-4A32-BA2A-0F57B21B0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262359"/>
            <a:ext cx="5743575" cy="37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14601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6D041E7-6C9A-47A5-9CEA-6C25385C0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 bord moet geplaatst worden bij een tunnel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die langer is dan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1 500 meter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die langer is dan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500 meter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die korter is dan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500 m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50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F4E0BD6-3766-489A-B167-AD30795E2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C3FD30B-7EE2-4D02-A1B8-0800F3A0B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78" y="179878"/>
            <a:ext cx="4400229" cy="1656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00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hoeft een zwangere vrouw geen autogordel te dragen?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Ze hoeft dit nooit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Als zij achteruitrijdt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Als ze met een taxi rijdt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7BFB2AC-73F4-499E-80D7-37C31303F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2" y="262359"/>
            <a:ext cx="58197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57068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5185443-44A3-4B5D-B536-B2807BEE7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7398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kondigt dit verkeersbord aan?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Een hulppost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Een noodtelefoon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Een nooduitgang in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een tunnel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04990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E1D9BEE-37A9-4FD3-B3C8-32CDD79B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82548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meld je best een ongeval in een tunnel?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Met je gsm, dat is het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snelst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Via de praatpaal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Met de noodtelefoon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37126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23C0D42-35A7-4501-A36D-C78D562F7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8"/>
            <a:ext cx="5743575" cy="378831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is hevige rook in een tunnel en je laat je auto achter.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sluit de portieren.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Je laat de sleutel in het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contact zitten.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laat de portieren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open, maar neemt de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sleutel mee.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5215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DCF8C1E-603E-406B-A671-A0E063092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8"/>
            <a:ext cx="5744566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doe je bij het inrijden van een tunnel?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zet je mistlicht aan.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Je zet de radio uit.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zet de dimlichten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aan en je zet je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zonnebril af.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57048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A9BD9F9-C25C-4460-B017-AFFB7BB81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262359"/>
            <a:ext cx="5743575" cy="378346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doet de blinde?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Zij wacht om over te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steken.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Zij wacht op de bus.</a:t>
            </a:r>
          </a:p>
          <a:p>
            <a:endParaRPr lang="nl-BE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Zij luistert naar het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verkeer.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61863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BCF487B-10FB-47A4-8D44-CC87DEC6E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77348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Voor wie is deze weg voorbehouden?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Voetgangers en fietsers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Voetgangers, fietsers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en ruiters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Voetgangers, fietsers,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ruiters en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landbouwvoertuigen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94613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766CED0-6124-46A2-B0AC-8149AEDEF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78863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Moet je de aanwijzingen van deze persoon opvolgen?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40888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742E017-A722-4AC4-954B-6D30B86C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262359"/>
            <a:ext cx="5743575" cy="3819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wordt mistig. Verander je de afstand tegenover je voorligger?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Neen.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Ja, ik houd een grotere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afstand aan.</a:t>
            </a:r>
          </a:p>
          <a:p>
            <a:endParaRPr lang="nl-BE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ik houd een kortere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afstand aan, zodat ik de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voorligger beter zie.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27862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blinde staat zo aan de oversteekplaats.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doe je?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Je stopt en claxonneert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Je rijdt verder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Je stopt en wacht tot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blinde oversteekt</a:t>
            </a:r>
          </a:p>
        </p:txBody>
      </p:sp>
      <p:pic>
        <p:nvPicPr>
          <p:cNvPr id="7" name="Afbeelding 6">
            <a:hlinkClick r:id="rId2" action="ppaction://hlinksldjump"/>
            <a:extLst>
              <a:ext uri="{FF2B5EF4-FFF2-40B4-BE49-F238E27FC236}">
                <a16:creationId xmlns:a16="http://schemas.microsoft.com/office/drawing/2014/main" id="{6639A6B4-A2C1-4880-8578-5A1B2218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97B68DE-7077-4E04-A6F9-1BE856520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1" y="262359"/>
            <a:ext cx="5743575" cy="37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97320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8436D0E-9D59-4134-A074-5D65BD18E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345FC4B-739C-40CE-B4DB-83625BA89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67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 in de auto aanwezig zijn?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een kit om handsfree te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bellen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een verbandetui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een parkeerschijf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B035723-1AAF-4ABF-96AA-98A7E9005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62359"/>
            <a:ext cx="57721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68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Hoelang blijft een brandblustoestel geldig?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Twee jaar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Tot de dag van de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vervaldatum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Altijd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903BA3E-52A9-42C2-B7B7-573059AC5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2359"/>
            <a:ext cx="57912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85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7" y="262359"/>
            <a:ext cx="581374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Mieke is 8 jaar oud en 1,40 meter groot.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Ze moet in een speciaal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kinderzitje plaatsnemen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Ze mag in een speciaal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kinderzitje plaatsnemen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Ze mag niet in een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speciaal kinderzitje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plaatsnemen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63024B5-331F-4A2E-8387-FDF781F2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6" y="262359"/>
            <a:ext cx="58007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37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 je een handsfree telefoonkit hebt, word je als bestuurder dan nog altijd afgeleid tijdens het bellen?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D60E767-D844-464C-A73B-37232FE07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5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breed moet de zitruimte van een bestuurder zijn?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35 cm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45 cm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55 cm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C45CF25-21CD-426B-A772-A8AAD611B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262359"/>
            <a:ext cx="5791200" cy="3876675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BEFFEE7F-6744-44CE-BAEA-D1F5AF6CE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54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F189EFD-AADB-4CFE-82D8-1EC15BBD2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674B187-4DA4-4202-9B76-D7806FEB7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844" y="182744"/>
            <a:ext cx="6185806" cy="16532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EAD74A6-FA26-448F-B963-E4323138B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004" y="180007"/>
            <a:ext cx="437184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57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 hoeveel meter voor het voertuig plaats je op gewone wegen een gevarendriehoek?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30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50 meter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100 meter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4221389-5A29-4962-828D-B25140EDC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99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 in de auto aanwezig zijn?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een veiligheidsvestje 	en een trekkabel</a:t>
            </a:r>
          </a:p>
          <a:p>
            <a:endParaRPr lang="nl-BE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een trekkabel en een 	brandblustoestel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een brandblustoestel 	en een 	veiligheidsvestje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1036E70-9A9A-4B16-8BF2-889D796B4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31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met een auto rijden als je geen reservewiel bij je hebt?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maar je kunt een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boete krijgen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8E52B52-B8E4-49FB-83FB-C94C7AEE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2" y="262359"/>
            <a:ext cx="581977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8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1AFAD4-701A-43B7-B3FA-2F40FE20C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4" y="262359"/>
            <a:ext cx="5810250" cy="381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Hoeveel passagiers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kunnen in een minibus plaatsnemen,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bestuurder niet meegeteld?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Maximaal 6 passagiers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Maximaal 7 passagiers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Maximaal 8 passagiers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27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Uit angst voor diefstal heb je enkel kopieën van de documenten in de auto liggen?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Dat mag en is heel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verstandig</a:t>
            </a:r>
            <a:endParaRPr lang="nl-BE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nl-BE" sz="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Dat mag niet, je moet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de originele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documenten bij je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hebben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BA4FE92-F4BB-4886-9ADF-6949AA9ED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89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hoeft een zwangere vrouw geen autogordel te dragen?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Ze hoeft dit nooit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Als zij achteruitrijdt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Als ze met een taxi rijdt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7BFB2AC-73F4-499E-80D7-37C31303F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2" y="262359"/>
            <a:ext cx="58197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52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 in de auto aanwezig zijn?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een kit om handsfree te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bellen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een verbandetui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een parkeerschijf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B035723-1AAF-4ABF-96AA-98A7E9005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62359"/>
            <a:ext cx="57721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86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Hoelang blijft een brandblustoestel geldig?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Twee jaar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Tot de dag van de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vervaldatum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Altijd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903BA3E-52A9-42C2-B7B7-573059AC5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2359"/>
            <a:ext cx="57912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05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7" y="262359"/>
            <a:ext cx="581374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Mieke is 8 jaar oud en 1,40 meter groot.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Ze moet in een speciaal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kinderzitje plaatsnemen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Ze mag in een speciaal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kinderzitje plaatsnemen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Ze mag niet in een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speciaal kinderzitje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plaatsnemen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63024B5-331F-4A2E-8387-FDF781F2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6" y="262359"/>
            <a:ext cx="58007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4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 je een handsfree telefoonkit hebt, word je als bestuurder dan nog altijd afgeleid tijdens het bellen?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D60E767-D844-464C-A73B-37232FE07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500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breed moet de zitruimte van een bestuurder zijn?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35 cm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45 cm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55 cm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C45CF25-21CD-426B-A772-A8AAD611B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262359"/>
            <a:ext cx="5791200" cy="3876675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C4FA6518-BC7E-410A-954F-98A275FCB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04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AE953D3-D296-4112-B365-D76E6211D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9A8DBDE-7DAA-4124-A446-14AEDED78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04" y="178657"/>
            <a:ext cx="4371840" cy="164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158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betekent het blauwe bord?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Eenrichtingsverkeer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Verboden richtingen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Verplichte richtingen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0351E6E-B2B3-409F-9BA9-FC4A98FF1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63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met een personenauto voorbij dit bord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maar alleen als ik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deze straat woon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B7FF5FE-B24A-401B-9E01-5C37661BF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95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Hoeveel is de Maximaal Toegelaten Massa van een personenauto?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1.435 kg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3.500 kg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4.100 kg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BD49BE7-0A04-45A9-9B71-A500B6CBD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235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met een personenauto voorbij dit bord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maar alleen als ik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deze straat woon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377B17B-F018-4115-A469-2854041FB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997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geldt dit verkeersbord?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Op het volgende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kruispunt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Tot aan het volgende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kruispunt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Vanaf het bord tot op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het volgende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kruispunt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E9FAC9E-1C83-4819-BFB5-8EB879B60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536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auto gebruikt gas als brandstof.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voorbij dit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verkeersbord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als je overschakelt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op benzine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F08FB61-872C-423C-B357-980D6E3C9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227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 bord verbiedt de toegang in beide richtingen?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Het eerste bord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Het tweede bord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Zowel het eerste als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het tweede bord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DDBEE99-79C7-4351-AFD4-A0BEEBF25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731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deze straat inrijden?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Ja, als ik in die straat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woon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D1B883C-74FF-4FDE-BCE7-831D8BA3E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28" y="262359"/>
            <a:ext cx="58007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964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 deze afbeelding zie je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rotonde.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Juist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Niet juist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45D3AE4-C63C-4848-B477-93750ECA0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587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mag met een </a:t>
            </a:r>
            <a:r>
              <a:rPr lang="nl-BE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personen-auto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alleen deze straat inrijden om goederen te laden of te lossen.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Juist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Niet juist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E478CC7-210A-4E56-8F4B-663A35C49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492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betekent dit bord?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Ik nader een kruispunt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Ik mag langs links of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langs rechts voorbij de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zuil rijden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Voorrang verlenen aan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bestuurders die van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links of rechts komen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24C5735-F587-48BF-8D27-B19EDEBCC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262359"/>
            <a:ext cx="5791200" cy="3876675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76979E14-3BC3-48CE-8B9A-4DEF1E3A7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132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7FF9EB4-5952-46BE-89B2-5DB409759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518AB04-FED5-4F56-AC74-089846925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844" y="182744"/>
            <a:ext cx="6185806" cy="16532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CB860A3-D031-4A42-B5FC-DE2337E04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004" y="178657"/>
            <a:ext cx="437184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77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betekent het blauwe bord?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Eenrichtingsverkeer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Verboden richtingen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Verplichte richtingen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0351E6E-B2B3-409F-9BA9-FC4A98FF1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0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hoog mag een auto met lading maximaal zijn?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3,5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4,0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5,5 meter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AADEDCB-5775-415A-9EED-7EE7467F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18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met een personenauto voorbij dit bord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maar alleen als ik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deze straat woon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B7FF5FE-B24A-401B-9E01-5C37661BF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80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met een personenauto voorbij dit bord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maar alleen als ik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 deze straat woon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377B17B-F018-4115-A469-2854041FB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591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geldt dit verkeersbord?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Op het volgende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kruispunt</a:t>
            </a:r>
          </a:p>
          <a:p>
            <a:endParaRPr lang="nl-BE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Tot aan het volgende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kruispunt</a:t>
            </a:r>
          </a:p>
          <a:p>
            <a:endParaRPr lang="nl-B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Vanaf het bord tot op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het volgende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kruispunt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E9FAC9E-1C83-4819-BFB5-8EB879B60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308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auto gebruikt gas als brandstof.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voorbij dit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verkeersbord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als je overschakelt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op benzine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F08FB61-872C-423C-B357-980D6E3C9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926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 bord verbiedt de toegang in beide richtingen?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Het eerste bord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Het tweede bord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Zowel het eerste als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het tweede bord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DDBEE99-79C7-4351-AFD4-A0BEEBF25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33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deze straat inrijden?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Ja, als ik in die straat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woon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D1B883C-74FF-4FDE-BCE7-831D8BA3E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28" y="262359"/>
            <a:ext cx="58007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534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 deze afbeelding zie je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rotonde.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Juist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Niet juist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45D3AE4-C63C-4848-B477-93750ECA0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084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mag met een </a:t>
            </a:r>
            <a:r>
              <a:rPr lang="nl-BE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personen-auto</a:t>
            </a:r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alleen deze straat inrijden om goederen te laden of te lossen.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Juist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Niet juist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E478CC7-210A-4E56-8F4B-663A35C49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11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betekent dit bord?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Ik nader een kruispunt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Ik mag langs links of 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langs rechts voorbij de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zuil rijden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Voorrang verlenen aan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bestuurders die van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links of rechts komen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24C5735-F587-48BF-8D27-B19EDEBCC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262359"/>
            <a:ext cx="5791200" cy="3876675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E8CAD2FC-91EC-4745-9CBD-1AD825E2F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372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FBCD99B-4C97-465B-9950-8D2FF286E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8D6A758-1BB6-4BE7-963F-71124435D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79" y="176148"/>
            <a:ext cx="4377168" cy="16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04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 bord moet je achter aan de lading hangen, zodra die lading verder uitsteekt dan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1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2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3 meter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76C24EE-3CD9-48A9-A658-AF3AD0D41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69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bestuurder mag als eerste voorbij het bord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De bestuurder die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bord 1 ziet staan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De bestuurder die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bord 2 ziet staan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07C80F4-D311-4560-8AEE-BE7B82CD0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89" y="262359"/>
            <a:ext cx="58293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308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een klein beetje over het fietspad rijden om gemakkelijker te kruisen?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maar alleen als er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geen fietsers op rijden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5F0CA24-BBB4-4575-AF20-2D678C5A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27" y="262359"/>
            <a:ext cx="583882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551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de groene auto over de grasberm rijden om gemakkelijker te kruisen?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AF595B2-A1C2-470D-8C1C-81DA2F3BD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2" y="262359"/>
            <a:ext cx="58197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096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Mogen de auto’s over de fietssuggestiestroken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Ja, dat moeten ze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Neen, dat mag niet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maar alleen om te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kruisen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83DB7E8-2408-4B6E-8DF8-04D2BF71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2" y="262359"/>
            <a:ext cx="58197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224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Moet je de bromfietser voorrang verlenen?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Bromfietsers hebben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altijd voorrang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D5E8E63-1F18-4CCA-B45B-BCA58EA4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2" y="262359"/>
            <a:ext cx="58197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723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Kruisen deze auto’s op de juiste manier?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06FB6DC-E0B2-4ED5-87B5-624523475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322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Moet je de bestuurder van de witte vrachtwagen eerst laten voorbijrijden?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0E41C29-03EB-439D-8279-20F7839CC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041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heeft voorrang?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De rode auto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De blauwe auto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Geen van beiden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5231217-05B4-432C-92F3-7FA58C12B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690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mag eerst verder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De zwarte auto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Ik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Wie het snelst rijdt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5F1DE3B-4188-4A11-9601-DCDBA6B4D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532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auto voor je heeft autopech.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over de bijzondere overrijdbare bedding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A2A937A-D4DD-45A3-9C68-272E30DA1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02" y="262359"/>
            <a:ext cx="5781675" cy="3857625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CC9133EB-CEFD-4A72-962F-7F5840E22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C6314F4C-C813-4DC0-9CD1-29131FB6F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09" y="421572"/>
            <a:ext cx="11906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831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auto gebruikt het meest brandstof als je fietsen vervoert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achteraan op de auto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boven op de auto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in de koffer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69DD46A-26ED-4A1E-9C84-AEDD756EE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1" y="262359"/>
            <a:ext cx="58007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536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2E3735C-DA03-409F-A203-38A4DF4F4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8D6A758-1BB6-4BE7-963F-71124435D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79" y="176148"/>
            <a:ext cx="4377168" cy="165265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D70740A-DB7B-4EC8-8CC3-1ED32B84A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647" y="175537"/>
            <a:ext cx="6185806" cy="16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2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bestuurder mag als eerste voorbij het bord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De bestuurder die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bord 1 ziet staan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De bestuurder die</a:t>
            </a: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bord 2 ziet staan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07C80F4-D311-4560-8AEE-BE7B82CD0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89" y="262359"/>
            <a:ext cx="58293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157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een klein beetje over het fietspad rijden om gemakkelijker te kruisen?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maar alleen als er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geen fietsers op rijden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5F0CA24-BBB4-4575-AF20-2D678C5A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27" y="262359"/>
            <a:ext cx="583882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176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de groene auto over de grasberm rijden om gemakkelijker te kruisen?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AF595B2-A1C2-470D-8C1C-81DA2F3BD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2" y="262359"/>
            <a:ext cx="58197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588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Mogen de auto’s over de fietssuggestiestroken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Ja, dat moeten ze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Neen, dat mag niet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Ja, maar alleen om te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kruisen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83DB7E8-2408-4B6E-8DF8-04D2BF71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2" y="262359"/>
            <a:ext cx="58197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345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Moet je de bromfietser voorrang verlenen?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Bromfietsers hebben </a:t>
            </a: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altijd voorrang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D5E8E63-1F18-4CCA-B45B-BCA58EA4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2" y="262359"/>
            <a:ext cx="58197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874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Kruisen deze auto’s op de juiste manier?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06FB6DC-E0B2-4ED5-87B5-624523475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042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Moet je de bestuurder van de witte vrachtwagen eerst laten voorbijrijden?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0E41C29-03EB-439D-8279-20F7839CC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99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heeft voorrang?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De rode auto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De blauwe auto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Geen van beiden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5231217-05B4-432C-92F3-7FA58C12B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77" y="262359"/>
            <a:ext cx="58007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172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mag eerst verder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De zwarte auto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Ik</a:t>
            </a:r>
          </a:p>
          <a:p>
            <a:endParaRPr lang="nl-BE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Wie het snelst rijdt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5F1DE3B-4188-4A11-9601-DCDBA6B4D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21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Hoever mag de lading langs de voorkant voorbij de bumper uitsteken?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niets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	1 meter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	3 meter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95FDC2-1BB7-4D75-AFF7-A390C175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51B5421-94A9-4D5B-8203-614441DFB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053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auto voor je heeft autopech.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over de bijzondere overrijdbare bedding rijden?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A2A937A-D4DD-45A3-9C68-272E30DA1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02" y="262359"/>
            <a:ext cx="5781675" cy="3857625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DB2FE8FD-C48D-4447-9316-314816B9F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8" name="Picture 2" descr="Gerelateerde afbeelding">
            <a:extLst>
              <a:ext uri="{FF2B5EF4-FFF2-40B4-BE49-F238E27FC236}">
                <a16:creationId xmlns:a16="http://schemas.microsoft.com/office/drawing/2014/main" id="{C3FFAF51-50C9-49AA-901D-67559F37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09" y="421572"/>
            <a:ext cx="11906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671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0C0D857-E38F-4836-B003-0FA261B2C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hlinkClick r:id="rId3" action="ppaction://hlinksldjump"/>
            <a:extLst>
              <a:ext uri="{FF2B5EF4-FFF2-40B4-BE49-F238E27FC236}">
                <a16:creationId xmlns:a16="http://schemas.microsoft.com/office/drawing/2014/main" id="{F3AD610B-EACB-475A-A7BB-0D12BB79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0" y="5532700"/>
            <a:ext cx="2038002" cy="102021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FFA6A98-E528-4B75-AEC7-74DCBD6B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48DBBD4-FF79-47C1-9819-5BAD05645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79" y="171449"/>
            <a:ext cx="4377168" cy="165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157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 auto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7EED718-D9B4-46C1-8A26-EFB71A6BB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39" y="262359"/>
            <a:ext cx="5800000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332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deze vrachtauto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91431AB-946F-423E-8303-F94861EA2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5" y="262359"/>
            <a:ext cx="5771429" cy="3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511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mag de rode auto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links inhalen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niet links inhalen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alleen rechts inhalen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4547CA2-D689-453F-AE34-80DFDC19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" y="262359"/>
            <a:ext cx="58102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060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groene auto rijdt op deze autosnelweg 120 km/u.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de groene auto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Ja, als ik zelf niet word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ingehaald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8C65FA2-A33C-45EA-8143-5806BF4A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9" y="262359"/>
            <a:ext cx="57912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819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893FFB9-8361-414D-8667-5A8ADAADD254}"/>
              </a:ext>
            </a:extLst>
          </p:cNvPr>
          <p:cNvSpPr txBox="1"/>
          <p:nvPr/>
        </p:nvSpPr>
        <p:spPr>
          <a:xfrm>
            <a:off x="0" y="1504709"/>
            <a:ext cx="12192000" cy="57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Deze auto blijft op de middelste rijstrook rijden.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moet je hem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Via de rechtse rijstrook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Via de linkse rijstrook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Via de rechtse of linkse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rijstrook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B4718E1-FB6B-4280-A9F4-7BBB28734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62359"/>
            <a:ext cx="57816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506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voorbij dit bord een motorfiets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	Neen, maar wel een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bromfiets met twee </a:t>
            </a: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wielen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1026" name="Picture 2" descr="Afbeeldingsresultaat voor verboden inhalen auto">
            <a:extLst>
              <a:ext uri="{FF2B5EF4-FFF2-40B4-BE49-F238E27FC236}">
                <a16:creationId xmlns:a16="http://schemas.microsoft.com/office/drawing/2014/main" id="{ADACF9A4-575B-459E-95F4-915679C1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82" y="262359"/>
            <a:ext cx="3800913" cy="380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4435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136E700-7EA8-4FEF-9777-CFD168DD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51" y="262358"/>
            <a:ext cx="5780726" cy="378565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de witte auto de vrachtauto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606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DCA51C4-9DCC-49EE-A93F-D331B8402150}"/>
              </a:ext>
            </a:extLst>
          </p:cNvPr>
          <p:cNvSpPr txBox="1"/>
          <p:nvPr/>
        </p:nvSpPr>
        <p:spPr>
          <a:xfrm>
            <a:off x="6273478" y="262359"/>
            <a:ext cx="5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 je voorbij dit bord een auto links inhalen?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	Ja</a:t>
            </a:r>
          </a:p>
          <a:p>
            <a:endParaRPr lang="nl-BE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	Neen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8B0086-0358-43AA-B836-1F667F82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60" y="5532700"/>
            <a:ext cx="2038002" cy="1014669"/>
          </a:xfrm>
          <a:prstGeom prst="rect">
            <a:avLst/>
          </a:prstGeom>
        </p:spPr>
      </p:pic>
      <p:pic>
        <p:nvPicPr>
          <p:cNvPr id="2050" name="Picture 2" descr="Gerelateerde afbeelding">
            <a:extLst>
              <a:ext uri="{FF2B5EF4-FFF2-40B4-BE49-F238E27FC236}">
                <a16:creationId xmlns:a16="http://schemas.microsoft.com/office/drawing/2014/main" id="{55C3CDA9-D986-4D67-9822-36966D35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31" y="306713"/>
            <a:ext cx="3730815" cy="37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53844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8510</Words>
  <Application>Microsoft Office PowerPoint</Application>
  <PresentationFormat>Breedbeeld</PresentationFormat>
  <Paragraphs>2763</Paragraphs>
  <Slides>309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309</vt:i4>
      </vt:variant>
    </vt:vector>
  </HeadingPairs>
  <TitlesOfParts>
    <vt:vector size="314" baseType="lpstr">
      <vt:lpstr>Arial</vt:lpstr>
      <vt:lpstr>Calibri</vt:lpstr>
      <vt:lpstr>Calibri Light</vt:lpstr>
      <vt:lpstr>Tahoma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 Verheyen</dc:creator>
  <cp:lastModifiedBy>Marc Verheyen</cp:lastModifiedBy>
  <cp:revision>84</cp:revision>
  <dcterms:created xsi:type="dcterms:W3CDTF">2017-09-10T12:36:28Z</dcterms:created>
  <dcterms:modified xsi:type="dcterms:W3CDTF">2019-11-11T18:39:20Z</dcterms:modified>
</cp:coreProperties>
</file>